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61" r:id="rId6"/>
    <p:sldId id="262" r:id="rId7"/>
    <p:sldId id="263" r:id="rId8"/>
    <p:sldId id="272" r:id="rId9"/>
    <p:sldId id="264" r:id="rId10"/>
    <p:sldId id="265" r:id="rId11"/>
    <p:sldId id="266" r:id="rId12"/>
    <p:sldId id="267" r:id="rId13"/>
    <p:sldId id="268" r:id="rId14"/>
    <p:sldId id="270"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2FE629-CB31-5E73-8BDA-5AE4538394F7}" v="63" dt="2022-04-29T16:38:15.495"/>
    <p1510:client id="{4938B679-219B-56F4-8B54-AF49414F9540}" v="19" dt="2022-04-26T14:43:47.573"/>
    <p1510:client id="{618D9F07-B5C7-9591-45D8-204AC951A0CC}" v="303" dt="2022-04-29T05:37:51.172"/>
    <p1510:client id="{61BD991E-3499-1D58-AD8A-16FE2CA9600F}" v="254" dt="2022-04-28T17:18:39.893"/>
    <p1510:client id="{847DB7E6-0DBE-2AB4-E646-7E7C033BE847}" v="1825" dt="2022-04-27T17:38:55.332"/>
    <p1510:client id="{8F79DA44-50F8-2A08-FAE1-351D88AB0694}" v="236" dt="2022-04-26T14:53:15.819"/>
    <p1510:client id="{E88821BD-E5E9-F985-3515-25922378925E}" v="453" dt="2022-04-26T16:31:28.721"/>
    <p1510:client id="{EDD92D29-8031-26F1-C051-2F7E7FA2CDE2}" v="206" dt="2022-04-29T16:30:26.674"/>
    <p1510:client id="{F83879C4-BD53-F08E-FBF5-0CCB8295F465}" v="384" dt="2022-04-28T06:12:58.1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hyperlink" Target="https://www.javatpoint.com/django-tutorial" TargetMode="External"/><Relationship Id="rId2" Type="http://schemas.openxmlformats.org/officeDocument/2006/relationships/hyperlink" Target="https://www.w3schools.com/tags/tag_map.asp%C2%A0" TargetMode="External"/><Relationship Id="rId1" Type="http://schemas.openxmlformats.org/officeDocument/2006/relationships/slideLayout" Target="../slideLayouts/slideLayout2.xml"/><Relationship Id="rId5" Type="http://schemas.openxmlformats.org/officeDocument/2006/relationships/hyperlink" Target="https://abj.artrepreneur.com/artists-on-social-media/" TargetMode="External"/><Relationship Id="rId4" Type="http://schemas.openxmlformats.org/officeDocument/2006/relationships/hyperlink" Target="https://fedexbusinessinsights.com/how-e-commerce-is-reviving-a-lost-vietnamese-art/"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35012" y="4068467"/>
            <a:ext cx="9144000" cy="552868"/>
          </a:xfrm>
        </p:spPr>
        <p:txBody>
          <a:bodyPr vert="horz" lIns="91440" tIns="45720" rIns="91440" bIns="45720" rtlCol="0" anchor="t">
            <a:normAutofit/>
          </a:bodyPr>
          <a:lstStyle/>
          <a:p>
            <a:r>
              <a:rPr lang="en-US" b="1">
                <a:solidFill>
                  <a:schemeClr val="accent1">
                    <a:lumMod val="75000"/>
                  </a:schemeClr>
                </a:solidFill>
                <a:latin typeface="Bookman Old Style"/>
              </a:rPr>
              <a:t> Group No.: 1                                        Batch No.: 16</a:t>
            </a:r>
            <a:endParaRPr lang="en-US">
              <a:solidFill>
                <a:schemeClr val="accent1">
                  <a:lumMod val="75000"/>
                </a:schemeClr>
              </a:solidFill>
            </a:endParaRPr>
          </a:p>
        </p:txBody>
      </p:sp>
      <p:pic>
        <p:nvPicPr>
          <p:cNvPr id="4" name="Picture 4" descr="Text&#10;&#10;Description automatically generated">
            <a:extLst>
              <a:ext uri="{FF2B5EF4-FFF2-40B4-BE49-F238E27FC236}">
                <a16:creationId xmlns:a16="http://schemas.microsoft.com/office/drawing/2014/main" id="{58491037-6B5B-FB83-963B-FC1D5231A6AE}"/>
              </a:ext>
            </a:extLst>
          </p:cNvPr>
          <p:cNvPicPr>
            <a:picLocks noChangeAspect="1"/>
          </p:cNvPicPr>
          <p:nvPr/>
        </p:nvPicPr>
        <p:blipFill>
          <a:blip r:embed="rId2"/>
          <a:stretch>
            <a:fillRect/>
          </a:stretch>
        </p:blipFill>
        <p:spPr>
          <a:xfrm>
            <a:off x="1801660" y="-4197"/>
            <a:ext cx="8599117" cy="1991680"/>
          </a:xfrm>
          <a:prstGeom prst="rect">
            <a:avLst/>
          </a:prstGeom>
        </p:spPr>
      </p:pic>
      <p:pic>
        <p:nvPicPr>
          <p:cNvPr id="5" name="Picture 5" descr="Logo, company name&#10;&#10;Description automatically generated">
            <a:extLst>
              <a:ext uri="{FF2B5EF4-FFF2-40B4-BE49-F238E27FC236}">
                <a16:creationId xmlns:a16="http://schemas.microsoft.com/office/drawing/2014/main" id="{89E1F1A2-D2AF-4469-444A-B0DD7A1EE210}"/>
              </a:ext>
            </a:extLst>
          </p:cNvPr>
          <p:cNvPicPr>
            <a:picLocks noChangeAspect="1"/>
          </p:cNvPicPr>
          <p:nvPr/>
        </p:nvPicPr>
        <p:blipFill>
          <a:blip r:embed="rId3"/>
          <a:stretch>
            <a:fillRect/>
          </a:stretch>
        </p:blipFill>
        <p:spPr>
          <a:xfrm>
            <a:off x="337551" y="324436"/>
            <a:ext cx="1318625" cy="1501426"/>
          </a:xfrm>
          <a:prstGeom prst="rect">
            <a:avLst/>
          </a:prstGeom>
        </p:spPr>
      </p:pic>
      <p:sp>
        <p:nvSpPr>
          <p:cNvPr id="7" name="TextBox 6">
            <a:extLst>
              <a:ext uri="{FF2B5EF4-FFF2-40B4-BE49-F238E27FC236}">
                <a16:creationId xmlns:a16="http://schemas.microsoft.com/office/drawing/2014/main" id="{4B05BD37-E6B8-5C64-9D53-091996A81BD7}"/>
              </a:ext>
            </a:extLst>
          </p:cNvPr>
          <p:cNvSpPr txBox="1"/>
          <p:nvPr/>
        </p:nvSpPr>
        <p:spPr>
          <a:xfrm>
            <a:off x="784058" y="2177715"/>
            <a:ext cx="10373225"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C00000"/>
                </a:solidFill>
                <a:latin typeface="Bookman Old Style"/>
              </a:rPr>
              <a:t>           Department of Computer Science and Engineering</a:t>
            </a:r>
          </a:p>
          <a:p>
            <a:r>
              <a:rPr lang="en-US" sz="2400" b="1">
                <a:solidFill>
                  <a:srgbClr val="C00000"/>
                </a:solidFill>
                <a:latin typeface="Bookman Old Style"/>
              </a:rPr>
              <a:t>                           Project Phase – II (18CSP83)</a:t>
            </a:r>
          </a:p>
          <a:p>
            <a:r>
              <a:rPr lang="en-US" sz="2400" b="1">
                <a:solidFill>
                  <a:srgbClr val="C00000"/>
                </a:solidFill>
                <a:latin typeface="Bookman Old Style"/>
              </a:rPr>
              <a:t>                                      Review – 1</a:t>
            </a:r>
          </a:p>
          <a:p>
            <a:r>
              <a:rPr lang="en-US" sz="2400" b="1">
                <a:latin typeface="Calibri"/>
                <a:cs typeface="Calibri"/>
              </a:rPr>
              <a:t>                 </a:t>
            </a:r>
            <a:r>
              <a:rPr lang="en-US" sz="3200" b="1">
                <a:solidFill>
                  <a:schemeClr val="accent1">
                    <a:lumMod val="75000"/>
                  </a:schemeClr>
                </a:solidFill>
                <a:latin typeface="Calibri"/>
                <a:cs typeface="Calibri"/>
              </a:rPr>
              <a:t>Art Gallery with E-Commerce (Artquarium.com)</a:t>
            </a:r>
            <a:endParaRPr lang="en-US" sz="3200">
              <a:solidFill>
                <a:schemeClr val="accent1">
                  <a:lumMod val="75000"/>
                </a:schemeClr>
              </a:solidFill>
            </a:endParaRPr>
          </a:p>
        </p:txBody>
      </p:sp>
      <p:sp>
        <p:nvSpPr>
          <p:cNvPr id="6" name="TextBox 5">
            <a:extLst>
              <a:ext uri="{FF2B5EF4-FFF2-40B4-BE49-F238E27FC236}">
                <a16:creationId xmlns:a16="http://schemas.microsoft.com/office/drawing/2014/main" id="{7F0073E8-A7D0-5478-2B64-3B2792077BB7}"/>
              </a:ext>
            </a:extLst>
          </p:cNvPr>
          <p:cNvSpPr txBox="1"/>
          <p:nvPr/>
        </p:nvSpPr>
        <p:spPr>
          <a:xfrm>
            <a:off x="784058" y="4854742"/>
            <a:ext cx="472840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accent1">
                    <a:lumMod val="75000"/>
                  </a:schemeClr>
                </a:solidFill>
                <a:latin typeface="Bookman Old Style"/>
                <a:cs typeface="Calibri"/>
              </a:rPr>
              <a:t>1KS18CS007 Avinash Prasad</a:t>
            </a:r>
          </a:p>
          <a:p>
            <a:r>
              <a:rPr lang="en-US" sz="2000" b="1" dirty="0">
                <a:solidFill>
                  <a:schemeClr val="accent1">
                    <a:lumMod val="75000"/>
                  </a:schemeClr>
                </a:solidFill>
                <a:latin typeface="Bookman Old Style"/>
                <a:cs typeface="Calibri"/>
              </a:rPr>
              <a:t>1KS18CS028 Karthik K</a:t>
            </a:r>
          </a:p>
          <a:p>
            <a:r>
              <a:rPr lang="en-US" sz="2000" b="1" dirty="0">
                <a:solidFill>
                  <a:schemeClr val="accent1">
                    <a:lumMod val="75000"/>
                  </a:schemeClr>
                </a:solidFill>
                <a:latin typeface="Bookman Old Style"/>
                <a:cs typeface="Calibri"/>
              </a:rPr>
              <a:t>1KS18CS029 Kavita Chaudhary</a:t>
            </a:r>
          </a:p>
          <a:p>
            <a:r>
              <a:rPr lang="en-US" sz="2000" b="1" dirty="0">
                <a:solidFill>
                  <a:schemeClr val="accent1">
                    <a:lumMod val="75000"/>
                  </a:schemeClr>
                </a:solidFill>
                <a:latin typeface="Bookman Old Style"/>
                <a:cs typeface="Calibri"/>
              </a:rPr>
              <a:t>1KS18CS124 Shewani Chib</a:t>
            </a:r>
          </a:p>
        </p:txBody>
      </p:sp>
      <p:sp>
        <p:nvSpPr>
          <p:cNvPr id="8" name="TextBox 7">
            <a:extLst>
              <a:ext uri="{FF2B5EF4-FFF2-40B4-BE49-F238E27FC236}">
                <a16:creationId xmlns:a16="http://schemas.microsoft.com/office/drawing/2014/main" id="{D4C6C62B-089B-2D08-79D1-A07A52841097}"/>
              </a:ext>
            </a:extLst>
          </p:cNvPr>
          <p:cNvSpPr txBox="1"/>
          <p:nvPr/>
        </p:nvSpPr>
        <p:spPr>
          <a:xfrm>
            <a:off x="8095748" y="4857249"/>
            <a:ext cx="341496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lumMod val="75000"/>
                  </a:schemeClr>
                </a:solidFill>
                <a:latin typeface="Bookman Old Style"/>
                <a:cs typeface="Calibri"/>
              </a:rPr>
              <a:t>Guided By:</a:t>
            </a:r>
          </a:p>
          <a:p>
            <a:r>
              <a:rPr lang="en-US" sz="2400" b="1" dirty="0">
                <a:solidFill>
                  <a:schemeClr val="accent1">
                    <a:lumMod val="75000"/>
                  </a:schemeClr>
                </a:solidFill>
                <a:latin typeface="Bookman Old Style"/>
                <a:cs typeface="Calibri"/>
              </a:rPr>
              <a:t>Mrs. Geetha R</a:t>
            </a:r>
          </a:p>
          <a:p>
            <a:r>
              <a:rPr lang="en-US" sz="2400" b="1" dirty="0">
                <a:solidFill>
                  <a:schemeClr val="accent1">
                    <a:lumMod val="75000"/>
                  </a:schemeClr>
                </a:solidFill>
                <a:latin typeface="Bookman Old Style"/>
                <a:cs typeface="Calibri"/>
              </a:rPr>
              <a:t>Assistant Professor</a:t>
            </a:r>
          </a:p>
        </p:txBody>
      </p:sp>
      <p:sp>
        <p:nvSpPr>
          <p:cNvPr id="9" name="TextBox 8">
            <a:extLst>
              <a:ext uri="{FF2B5EF4-FFF2-40B4-BE49-F238E27FC236}">
                <a16:creationId xmlns:a16="http://schemas.microsoft.com/office/drawing/2014/main" id="{F35CC5A4-FAA6-16D2-BA56-374FAC5E0BB2}"/>
              </a:ext>
            </a:extLst>
          </p:cNvPr>
          <p:cNvSpPr txBox="1"/>
          <p:nvPr/>
        </p:nvSpPr>
        <p:spPr>
          <a:xfrm>
            <a:off x="-260" y="2233548"/>
            <a:ext cx="12189908" cy="45237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sp>
        <p:nvSpPr>
          <p:cNvPr id="10" name="Slide Number Placeholder 9">
            <a:extLst>
              <a:ext uri="{FF2B5EF4-FFF2-40B4-BE49-F238E27FC236}">
                <a16:creationId xmlns:a16="http://schemas.microsoft.com/office/drawing/2014/main" id="{DD0C3023-945A-3F19-087B-2D7F222A2D7A}"/>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35CF4-548B-B548-06D8-439B96556967}"/>
              </a:ext>
            </a:extLst>
          </p:cNvPr>
          <p:cNvSpPr>
            <a:spLocks noGrp="1"/>
          </p:cNvSpPr>
          <p:nvPr>
            <p:ph type="title"/>
          </p:nvPr>
        </p:nvSpPr>
        <p:spPr>
          <a:xfrm>
            <a:off x="838200" y="3313858"/>
            <a:ext cx="5109950" cy="956674"/>
          </a:xfrm>
        </p:spPr>
        <p:txBody>
          <a:bodyPr>
            <a:normAutofit/>
          </a:bodyPr>
          <a:lstStyle/>
          <a:p>
            <a:r>
              <a:rPr lang="en-US" sz="2800" b="1" dirty="0">
                <a:latin typeface="Bookman Old Style"/>
                <a:cs typeface="Calibri Light"/>
              </a:rPr>
              <a:t>Technologies/Tool used</a:t>
            </a:r>
            <a:endParaRPr lang="en-US" sz="2800" b="1" dirty="0">
              <a:latin typeface="Bookman Old Style"/>
            </a:endParaRPr>
          </a:p>
        </p:txBody>
      </p:sp>
      <p:pic>
        <p:nvPicPr>
          <p:cNvPr id="11" name="Picture 12" descr="A picture containing text&#10;&#10;Description automatically generated">
            <a:extLst>
              <a:ext uri="{FF2B5EF4-FFF2-40B4-BE49-F238E27FC236}">
                <a16:creationId xmlns:a16="http://schemas.microsoft.com/office/drawing/2014/main" id="{1D76A9B8-F6A6-C114-A3AD-07226D8ECE59}"/>
              </a:ext>
            </a:extLst>
          </p:cNvPr>
          <p:cNvPicPr>
            <a:picLocks noChangeAspect="1"/>
          </p:cNvPicPr>
          <p:nvPr/>
        </p:nvPicPr>
        <p:blipFill>
          <a:blip r:embed="rId2"/>
          <a:stretch>
            <a:fillRect/>
          </a:stretch>
        </p:blipFill>
        <p:spPr>
          <a:xfrm>
            <a:off x="476794" y="1312212"/>
            <a:ext cx="3104606" cy="1543630"/>
          </a:xfrm>
          <a:prstGeom prst="rect">
            <a:avLst/>
          </a:prstGeom>
        </p:spPr>
      </p:pic>
      <p:sp>
        <p:nvSpPr>
          <p:cNvPr id="27" name="Freeform: Shape 18">
            <a:extLst>
              <a:ext uri="{FF2B5EF4-FFF2-40B4-BE49-F238E27FC236}">
                <a16:creationId xmlns:a16="http://schemas.microsoft.com/office/drawing/2014/main" id="{7BC0F8B1-F985-469B-8332-13DBC7665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791963" y="451044"/>
            <a:ext cx="2308583" cy="2741196"/>
          </a:xfrm>
          <a:custGeom>
            <a:avLst/>
            <a:gdLst>
              <a:gd name="connsiteX0" fmla="*/ 2308583 w 2308583"/>
              <a:gd name="connsiteY0" fmla="*/ 2741196 h 2741196"/>
              <a:gd name="connsiteX1" fmla="*/ 462 w 2308583"/>
              <a:gd name="connsiteY1" fmla="*/ 2741196 h 2741196"/>
              <a:gd name="connsiteX2" fmla="*/ 0 w 2308583"/>
              <a:gd name="connsiteY2" fmla="*/ 2469337 h 2741196"/>
              <a:gd name="connsiteX3" fmla="*/ 2022607 w 2308583"/>
              <a:gd name="connsiteY3" fmla="*/ 2470269 h 2741196"/>
              <a:gd name="connsiteX4" fmla="*/ 2022607 w 2308583"/>
              <a:gd name="connsiteY4" fmla="*/ 0 h 2741196"/>
              <a:gd name="connsiteX5" fmla="*/ 2308583 w 2308583"/>
              <a:gd name="connsiteY5" fmla="*/ 0 h 274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2741196">
                <a:moveTo>
                  <a:pt x="2308583" y="2741196"/>
                </a:moveTo>
                <a:lnTo>
                  <a:pt x="462" y="2741196"/>
                </a:lnTo>
                <a:cubicBezTo>
                  <a:pt x="-462" y="2647366"/>
                  <a:pt x="923" y="2563167"/>
                  <a:pt x="0" y="2469337"/>
                </a:cubicBezTo>
                <a:lnTo>
                  <a:pt x="2022607" y="2470269"/>
                </a:lnTo>
                <a:lnTo>
                  <a:pt x="2022607" y="0"/>
                </a:lnTo>
                <a:lnTo>
                  <a:pt x="2308583" y="0"/>
                </a:lnTo>
                <a:close/>
              </a:path>
            </a:pathLst>
          </a:custGeom>
          <a:solidFill>
            <a:schemeClr val="tx1">
              <a:lumMod val="95000"/>
              <a:lumOff val="5000"/>
              <a:alpha val="75000"/>
            </a:schemeClr>
          </a:solidFill>
          <a:ln w="0">
            <a:noFill/>
            <a:prstDash val="solid"/>
            <a:round/>
            <a:headEnd/>
            <a:tailEnd/>
          </a:ln>
        </p:spPr>
      </p:sp>
      <p:pic>
        <p:nvPicPr>
          <p:cNvPr id="9" name="Picture 10" descr="Icon&#10;&#10;Description automatically generated">
            <a:extLst>
              <a:ext uri="{FF2B5EF4-FFF2-40B4-BE49-F238E27FC236}">
                <a16:creationId xmlns:a16="http://schemas.microsoft.com/office/drawing/2014/main" id="{537F7E29-52DA-0636-424B-89E32ABE8410}"/>
              </a:ext>
            </a:extLst>
          </p:cNvPr>
          <p:cNvPicPr>
            <a:picLocks noChangeAspect="1"/>
          </p:cNvPicPr>
          <p:nvPr/>
        </p:nvPicPr>
        <p:blipFill>
          <a:blip r:embed="rId3"/>
          <a:stretch>
            <a:fillRect/>
          </a:stretch>
        </p:blipFill>
        <p:spPr>
          <a:xfrm>
            <a:off x="4845620" y="451042"/>
            <a:ext cx="2836266" cy="2741196"/>
          </a:xfrm>
          <a:prstGeom prst="rect">
            <a:avLst/>
          </a:prstGeom>
        </p:spPr>
      </p:pic>
      <p:pic>
        <p:nvPicPr>
          <p:cNvPr id="7" name="Picture 8" descr="A picture containing text&#10;&#10;Description automatically generated">
            <a:extLst>
              <a:ext uri="{FF2B5EF4-FFF2-40B4-BE49-F238E27FC236}">
                <a16:creationId xmlns:a16="http://schemas.microsoft.com/office/drawing/2014/main" id="{E5AE4955-77BC-6A53-587D-B3A064B62395}"/>
              </a:ext>
            </a:extLst>
          </p:cNvPr>
          <p:cNvPicPr>
            <a:picLocks noChangeAspect="1"/>
          </p:cNvPicPr>
          <p:nvPr/>
        </p:nvPicPr>
        <p:blipFill>
          <a:blip r:embed="rId4"/>
          <a:stretch>
            <a:fillRect/>
          </a:stretch>
        </p:blipFill>
        <p:spPr>
          <a:xfrm>
            <a:off x="8479972" y="1223319"/>
            <a:ext cx="2743200" cy="1287311"/>
          </a:xfrm>
          <a:prstGeom prst="rect">
            <a:avLst/>
          </a:prstGeom>
        </p:spPr>
      </p:pic>
      <p:sp>
        <p:nvSpPr>
          <p:cNvPr id="28" name="Freeform: Shape 20">
            <a:extLst>
              <a:ext uri="{FF2B5EF4-FFF2-40B4-BE49-F238E27FC236}">
                <a16:creationId xmlns:a16="http://schemas.microsoft.com/office/drawing/2014/main" id="{89D15953-1642-4DD6-AD9E-01AA19247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9466977" y="434000"/>
            <a:ext cx="2308583" cy="1114404"/>
          </a:xfrm>
          <a:custGeom>
            <a:avLst/>
            <a:gdLst>
              <a:gd name="connsiteX0" fmla="*/ 462 w 2308583"/>
              <a:gd name="connsiteY0" fmla="*/ 1114404 h 1114404"/>
              <a:gd name="connsiteX1" fmla="*/ 2308583 w 2308583"/>
              <a:gd name="connsiteY1" fmla="*/ 1114404 h 1114404"/>
              <a:gd name="connsiteX2" fmla="*/ 2308583 w 2308583"/>
              <a:gd name="connsiteY2" fmla="*/ 0 h 1114404"/>
              <a:gd name="connsiteX3" fmla="*/ 2022607 w 2308583"/>
              <a:gd name="connsiteY3" fmla="*/ 0 h 1114404"/>
              <a:gd name="connsiteX4" fmla="*/ 2022607 w 2308583"/>
              <a:gd name="connsiteY4" fmla="*/ 843477 h 1114404"/>
              <a:gd name="connsiteX5" fmla="*/ 0 w 2308583"/>
              <a:gd name="connsiteY5" fmla="*/ 842545 h 1114404"/>
              <a:gd name="connsiteX6" fmla="*/ 462 w 2308583"/>
              <a:gd name="connsiteY6" fmla="*/ 1114404 h 111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8583" h="1114404">
                <a:moveTo>
                  <a:pt x="462" y="1114404"/>
                </a:moveTo>
                <a:lnTo>
                  <a:pt x="2308583" y="1114404"/>
                </a:lnTo>
                <a:lnTo>
                  <a:pt x="2308583" y="0"/>
                </a:lnTo>
                <a:lnTo>
                  <a:pt x="2022607" y="0"/>
                </a:lnTo>
                <a:lnTo>
                  <a:pt x="2022607" y="843477"/>
                </a:lnTo>
                <a:lnTo>
                  <a:pt x="0" y="842545"/>
                </a:lnTo>
                <a:cubicBezTo>
                  <a:pt x="923" y="936375"/>
                  <a:pt x="-462" y="1020574"/>
                  <a:pt x="462" y="1114404"/>
                </a:cubicBezTo>
                <a:close/>
              </a:path>
            </a:pathLst>
          </a:custGeom>
          <a:solidFill>
            <a:schemeClr val="tx1">
              <a:lumMod val="95000"/>
              <a:lumOff val="5000"/>
              <a:alpha val="75000"/>
            </a:schemeClr>
          </a:solidFill>
          <a:ln w="0">
            <a:noFill/>
            <a:prstDash val="solid"/>
            <a:round/>
            <a:headEnd/>
            <a:tailEnd/>
          </a:ln>
        </p:spPr>
      </p:sp>
      <p:sp>
        <p:nvSpPr>
          <p:cNvPr id="3" name="Content Placeholder 2">
            <a:extLst>
              <a:ext uri="{FF2B5EF4-FFF2-40B4-BE49-F238E27FC236}">
                <a16:creationId xmlns:a16="http://schemas.microsoft.com/office/drawing/2014/main" id="{599C3001-AAF2-AE89-0E7C-64AF385FF679}"/>
              </a:ext>
            </a:extLst>
          </p:cNvPr>
          <p:cNvSpPr>
            <a:spLocks noGrp="1"/>
          </p:cNvSpPr>
          <p:nvPr>
            <p:ph idx="1"/>
          </p:nvPr>
        </p:nvSpPr>
        <p:spPr>
          <a:xfrm>
            <a:off x="838200" y="4387755"/>
            <a:ext cx="5109950" cy="1789207"/>
          </a:xfrm>
        </p:spPr>
        <p:txBody>
          <a:bodyPr vert="horz" lIns="91440" tIns="45720" rIns="91440" bIns="45720" rtlCol="0" anchor="t">
            <a:normAutofit/>
          </a:bodyPr>
          <a:lstStyle/>
          <a:p>
            <a:r>
              <a:rPr lang="en-US" sz="2400" b="1" dirty="0">
                <a:latin typeface="Bookman Old Style"/>
                <a:cs typeface="Calibri"/>
              </a:rPr>
              <a:t>Front-end :</a:t>
            </a:r>
            <a:r>
              <a:rPr lang="en-US" sz="2400" dirty="0">
                <a:latin typeface="Bookman Old Style"/>
                <a:cs typeface="Calibri"/>
              </a:rPr>
              <a:t> HTML, CSS, Bootstrap, JavaScript</a:t>
            </a:r>
          </a:p>
          <a:p>
            <a:endParaRPr lang="en-US" sz="1100" dirty="0">
              <a:latin typeface="Bookman Old Style"/>
              <a:cs typeface="Calibri"/>
            </a:endParaRPr>
          </a:p>
          <a:p>
            <a:endParaRPr lang="en-US" sz="1100" dirty="0">
              <a:latin typeface="Bookman Old Style"/>
              <a:cs typeface="Calibri"/>
            </a:endParaRPr>
          </a:p>
          <a:p>
            <a:r>
              <a:rPr lang="en-US" sz="2400" b="1" dirty="0">
                <a:latin typeface="Bookman Old Style"/>
                <a:cs typeface="Calibri"/>
              </a:rPr>
              <a:t>Back-end :</a:t>
            </a:r>
            <a:r>
              <a:rPr lang="en-US" sz="2400" dirty="0">
                <a:latin typeface="Bookman Old Style"/>
                <a:cs typeface="Calibri"/>
              </a:rPr>
              <a:t> Django, MongoDB</a:t>
            </a:r>
          </a:p>
        </p:txBody>
      </p:sp>
      <p:pic>
        <p:nvPicPr>
          <p:cNvPr id="14" name="Picture 14" descr="Logo, company name&#10;&#10;Description automatically generated">
            <a:extLst>
              <a:ext uri="{FF2B5EF4-FFF2-40B4-BE49-F238E27FC236}">
                <a16:creationId xmlns:a16="http://schemas.microsoft.com/office/drawing/2014/main" id="{E84B1935-8C90-58D1-E413-BBD062E7BDF3}"/>
              </a:ext>
            </a:extLst>
          </p:cNvPr>
          <p:cNvPicPr>
            <a:picLocks noChangeAspect="1"/>
          </p:cNvPicPr>
          <p:nvPr/>
        </p:nvPicPr>
        <p:blipFill>
          <a:blip r:embed="rId5"/>
          <a:stretch>
            <a:fillRect/>
          </a:stretch>
        </p:blipFill>
        <p:spPr>
          <a:xfrm>
            <a:off x="6243851" y="3561052"/>
            <a:ext cx="1909549" cy="2237824"/>
          </a:xfrm>
          <a:prstGeom prst="rect">
            <a:avLst/>
          </a:prstGeom>
        </p:spPr>
      </p:pic>
      <p:pic>
        <p:nvPicPr>
          <p:cNvPr id="13" name="Picture 13" descr="Icon&#10;&#10;Description automatically generated">
            <a:extLst>
              <a:ext uri="{FF2B5EF4-FFF2-40B4-BE49-F238E27FC236}">
                <a16:creationId xmlns:a16="http://schemas.microsoft.com/office/drawing/2014/main" id="{06B4796C-802C-F076-9145-9E84E076F8EB}"/>
              </a:ext>
            </a:extLst>
          </p:cNvPr>
          <p:cNvPicPr>
            <a:picLocks noChangeAspect="1"/>
          </p:cNvPicPr>
          <p:nvPr/>
        </p:nvPicPr>
        <p:blipFill>
          <a:blip r:embed="rId6"/>
          <a:stretch>
            <a:fillRect/>
          </a:stretch>
        </p:blipFill>
        <p:spPr>
          <a:xfrm>
            <a:off x="9032360" y="2964166"/>
            <a:ext cx="2743200" cy="2743200"/>
          </a:xfrm>
          <a:prstGeom prst="rect">
            <a:avLst/>
          </a:prstGeom>
        </p:spPr>
      </p:pic>
      <p:sp>
        <p:nvSpPr>
          <p:cNvPr id="29" name="Freeform 6">
            <a:extLst>
              <a:ext uri="{FF2B5EF4-FFF2-40B4-BE49-F238E27FC236}">
                <a16:creationId xmlns:a16="http://schemas.microsoft.com/office/drawing/2014/main" id="{FBF3780C-749F-4B50-9E1D-F2B1F6DBB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76833" y="2919002"/>
            <a:ext cx="2525072" cy="3398994"/>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1">
              <a:lumMod val="95000"/>
              <a:lumOff val="5000"/>
              <a:alpha val="75000"/>
            </a:schemeClr>
          </a:solidFill>
          <a:ln w="0">
            <a:noFill/>
            <a:prstDash val="solid"/>
            <a:round/>
            <a:headEnd/>
            <a:tailEnd/>
          </a:ln>
        </p:spPr>
      </p:sp>
      <p:sp>
        <p:nvSpPr>
          <p:cNvPr id="5" name="Slide Number Placeholder 4">
            <a:extLst>
              <a:ext uri="{FF2B5EF4-FFF2-40B4-BE49-F238E27FC236}">
                <a16:creationId xmlns:a16="http://schemas.microsoft.com/office/drawing/2014/main" id="{8259127C-D9D2-A918-BBB7-5DD3C0C18E42}"/>
              </a:ext>
            </a:extLst>
          </p:cNvPr>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3611615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13AA8-A194-7CF6-77F7-D70B187E3AFA}"/>
              </a:ext>
            </a:extLst>
          </p:cNvPr>
          <p:cNvSpPr>
            <a:spLocks noGrp="1"/>
          </p:cNvSpPr>
          <p:nvPr>
            <p:ph type="title"/>
          </p:nvPr>
        </p:nvSpPr>
        <p:spPr>
          <a:xfrm>
            <a:off x="1156851" y="637762"/>
            <a:ext cx="9888496" cy="900131"/>
          </a:xfrm>
        </p:spPr>
        <p:txBody>
          <a:bodyPr anchor="t">
            <a:normAutofit/>
          </a:bodyPr>
          <a:lstStyle/>
          <a:p>
            <a:r>
              <a:rPr lang="en-US" sz="3600" b="1" dirty="0">
                <a:solidFill>
                  <a:schemeClr val="bg1"/>
                </a:solidFill>
                <a:latin typeface="Bookman Old Style"/>
                <a:cs typeface="Calibri Light"/>
              </a:rPr>
              <a:t>Implementation of modules with codes</a:t>
            </a:r>
            <a:endParaRPr lang="en-US" sz="3600" b="1" dirty="0">
              <a:solidFill>
                <a:schemeClr val="bg1"/>
              </a:solidFill>
              <a:latin typeface="Bookman Old Style"/>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9A2E9A3-07B3-9CEC-F46A-E53AAEBEB3C2}"/>
              </a:ext>
            </a:extLst>
          </p:cNvPr>
          <p:cNvSpPr>
            <a:spLocks noGrp="1"/>
          </p:cNvSpPr>
          <p:nvPr>
            <p:ph idx="1"/>
          </p:nvPr>
        </p:nvSpPr>
        <p:spPr>
          <a:xfrm>
            <a:off x="1155548" y="2217343"/>
            <a:ext cx="9880893" cy="3959619"/>
          </a:xfrm>
        </p:spPr>
        <p:txBody>
          <a:bodyPr vert="horz" lIns="91440" tIns="45720" rIns="91440" bIns="45720" rtlCol="0" anchor="t">
            <a:normAutofit/>
          </a:bodyPr>
          <a:lstStyle/>
          <a:p>
            <a:pPr marL="0" indent="0">
              <a:buNone/>
            </a:pPr>
            <a:r>
              <a:rPr lang="en-US" dirty="0">
                <a:latin typeface="Bookman Old Style"/>
                <a:cs typeface="Calibri"/>
              </a:rPr>
              <a:t> 4 Modules are there:</a:t>
            </a:r>
            <a:endParaRPr lang="en-US" dirty="0"/>
          </a:p>
          <a:p>
            <a:r>
              <a:rPr lang="en-US" dirty="0">
                <a:latin typeface="Bookman Old Style"/>
                <a:cs typeface="Calibri"/>
              </a:rPr>
              <a:t>India map with art &amp; culture of each states.</a:t>
            </a:r>
          </a:p>
          <a:p>
            <a:r>
              <a:rPr lang="en-US" dirty="0">
                <a:latin typeface="Bookman Old Style"/>
                <a:cs typeface="Calibri"/>
              </a:rPr>
              <a:t>Locating nearby art shops.</a:t>
            </a:r>
          </a:p>
          <a:p>
            <a:r>
              <a:rPr lang="en-US" dirty="0">
                <a:latin typeface="Bookman Old Style"/>
                <a:cs typeface="Calibri"/>
              </a:rPr>
              <a:t>Implementing E-commerce part.</a:t>
            </a:r>
          </a:p>
          <a:p>
            <a:r>
              <a:rPr lang="en-US" dirty="0">
                <a:latin typeface="Bookman Old Style"/>
                <a:cs typeface="Calibri"/>
              </a:rPr>
              <a:t>Connecting Users</a:t>
            </a:r>
          </a:p>
        </p:txBody>
      </p:sp>
      <p:sp>
        <p:nvSpPr>
          <p:cNvPr id="5" name="Slide Number Placeholder 4">
            <a:extLst>
              <a:ext uri="{FF2B5EF4-FFF2-40B4-BE49-F238E27FC236}">
                <a16:creationId xmlns:a16="http://schemas.microsoft.com/office/drawing/2014/main" id="{2F399E82-7991-051F-D52F-731008DAE9E0}"/>
              </a:ext>
            </a:extLst>
          </p:cNvPr>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1485375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3298E-1731-EEBE-853A-8C58934D8D46}"/>
              </a:ext>
            </a:extLst>
          </p:cNvPr>
          <p:cNvSpPr>
            <a:spLocks noGrp="1"/>
          </p:cNvSpPr>
          <p:nvPr>
            <p:ph type="title"/>
          </p:nvPr>
        </p:nvSpPr>
        <p:spPr>
          <a:xfrm>
            <a:off x="838199" y="291090"/>
            <a:ext cx="10515599" cy="682031"/>
          </a:xfrm>
        </p:spPr>
        <p:txBody>
          <a:bodyPr vert="horz" lIns="91440" tIns="45720" rIns="91440" bIns="45720" rtlCol="0" anchor="b">
            <a:noAutofit/>
          </a:bodyPr>
          <a:lstStyle/>
          <a:p>
            <a:pPr algn="ctr"/>
            <a:r>
              <a:rPr lang="en-US" sz="3200" b="1" kern="1200" dirty="0">
                <a:latin typeface="Bookman Old Style"/>
              </a:rPr>
              <a:t>India map with art &amp; culture of each states.</a:t>
            </a:r>
            <a:endParaRPr lang="en-US" sz="3200" kern="1200" dirty="0">
              <a:latin typeface="Bookman Old Style"/>
            </a:endParaRPr>
          </a:p>
        </p:txBody>
      </p:sp>
      <p:pic>
        <p:nvPicPr>
          <p:cNvPr id="3" name="Picture 3" descr="Text&#10;&#10;Description automatically generated">
            <a:extLst>
              <a:ext uri="{FF2B5EF4-FFF2-40B4-BE49-F238E27FC236}">
                <a16:creationId xmlns:a16="http://schemas.microsoft.com/office/drawing/2014/main" id="{1630ABA6-F09D-3D5A-DBF4-642D58EBA77C}"/>
              </a:ext>
            </a:extLst>
          </p:cNvPr>
          <p:cNvPicPr>
            <a:picLocks noChangeAspect="1"/>
          </p:cNvPicPr>
          <p:nvPr/>
        </p:nvPicPr>
        <p:blipFill>
          <a:blip r:embed="rId2"/>
          <a:stretch>
            <a:fillRect/>
          </a:stretch>
        </p:blipFill>
        <p:spPr>
          <a:xfrm>
            <a:off x="923553" y="1306989"/>
            <a:ext cx="10094075" cy="5223622"/>
          </a:xfrm>
          <a:prstGeom prst="rect">
            <a:avLst/>
          </a:prstGeom>
        </p:spPr>
      </p:pic>
      <p:sp>
        <p:nvSpPr>
          <p:cNvPr id="5" name="Slide Number Placeholder 4">
            <a:extLst>
              <a:ext uri="{FF2B5EF4-FFF2-40B4-BE49-F238E27FC236}">
                <a16:creationId xmlns:a16="http://schemas.microsoft.com/office/drawing/2014/main" id="{ACD01F3B-FBA2-F19A-9081-991B82411E42}"/>
              </a:ext>
            </a:extLst>
          </p:cNvPr>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2636639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ADD842-7469-481F-AEF2-DDA7D3A9A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12191990" cy="235867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64A207-6A2B-6C9F-0099-86B5FB5D1496}"/>
              </a:ext>
            </a:extLst>
          </p:cNvPr>
          <p:cNvSpPr>
            <a:spLocks noGrp="1"/>
          </p:cNvSpPr>
          <p:nvPr>
            <p:ph type="title"/>
          </p:nvPr>
        </p:nvSpPr>
        <p:spPr>
          <a:xfrm>
            <a:off x="1155558" y="637763"/>
            <a:ext cx="9889797" cy="1413144"/>
          </a:xfrm>
        </p:spPr>
        <p:txBody>
          <a:bodyPr vert="horz" lIns="91440" tIns="45720" rIns="91440" bIns="45720" rtlCol="0" anchor="b">
            <a:normAutofit/>
          </a:bodyPr>
          <a:lstStyle/>
          <a:p>
            <a:r>
              <a:rPr lang="en-US" b="1" dirty="0">
                <a:solidFill>
                  <a:schemeClr val="bg1"/>
                </a:solidFill>
                <a:latin typeface="Bookman Old Style"/>
                <a:cs typeface="Calibri Light"/>
              </a:rPr>
              <a:t>              Snapshots</a:t>
            </a:r>
            <a:endParaRPr lang="en-US" b="1" kern="1200" dirty="0">
              <a:solidFill>
                <a:schemeClr val="bg1"/>
              </a:solidFill>
              <a:latin typeface="Bookman Old Style"/>
              <a:cs typeface="+mj-cs"/>
            </a:endParaRPr>
          </a:p>
        </p:txBody>
      </p:sp>
      <p:sp>
        <p:nvSpPr>
          <p:cNvPr id="9" name="Rectangle 8">
            <a:extLst>
              <a:ext uri="{FF2B5EF4-FFF2-40B4-BE49-F238E27FC236}">
                <a16:creationId xmlns:a16="http://schemas.microsoft.com/office/drawing/2014/main" id="{94058847-87A2-48B5-B733-C9FC6F0FF7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58676"/>
            <a:ext cx="12191990" cy="45454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CE886A-266A-45DB-B141-3271799F4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893697"/>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text, floor&#10;&#10;Description automatically generated">
            <a:extLst>
              <a:ext uri="{FF2B5EF4-FFF2-40B4-BE49-F238E27FC236}">
                <a16:creationId xmlns:a16="http://schemas.microsoft.com/office/drawing/2014/main" id="{621DC6C4-0853-BDA5-2C7D-B1B939A613F3}"/>
              </a:ext>
            </a:extLst>
          </p:cNvPr>
          <p:cNvPicPr>
            <a:picLocks noChangeAspect="1"/>
          </p:cNvPicPr>
          <p:nvPr/>
        </p:nvPicPr>
        <p:blipFill>
          <a:blip r:embed="rId2"/>
          <a:stretch>
            <a:fillRect/>
          </a:stretch>
        </p:blipFill>
        <p:spPr>
          <a:xfrm>
            <a:off x="396192" y="2943044"/>
            <a:ext cx="5526530" cy="3679155"/>
          </a:xfrm>
          <a:prstGeom prst="rect">
            <a:avLst/>
          </a:prstGeom>
        </p:spPr>
      </p:pic>
      <p:pic>
        <p:nvPicPr>
          <p:cNvPr id="4" name="Picture 4" descr="Graphical user interface, application, website&#10;&#10;Description automatically generated">
            <a:extLst>
              <a:ext uri="{FF2B5EF4-FFF2-40B4-BE49-F238E27FC236}">
                <a16:creationId xmlns:a16="http://schemas.microsoft.com/office/drawing/2014/main" id="{D9A30A80-CEA4-4A5B-3C41-E6947530A2BD}"/>
              </a:ext>
            </a:extLst>
          </p:cNvPr>
          <p:cNvPicPr>
            <a:picLocks noChangeAspect="1"/>
          </p:cNvPicPr>
          <p:nvPr/>
        </p:nvPicPr>
        <p:blipFill>
          <a:blip r:embed="rId3"/>
          <a:stretch>
            <a:fillRect/>
          </a:stretch>
        </p:blipFill>
        <p:spPr>
          <a:xfrm>
            <a:off x="6091824" y="3039875"/>
            <a:ext cx="5780760" cy="3575729"/>
          </a:xfrm>
          <a:prstGeom prst="rect">
            <a:avLst/>
          </a:prstGeom>
        </p:spPr>
      </p:pic>
      <p:sp>
        <p:nvSpPr>
          <p:cNvPr id="6" name="Slide Number Placeholder 5">
            <a:extLst>
              <a:ext uri="{FF2B5EF4-FFF2-40B4-BE49-F238E27FC236}">
                <a16:creationId xmlns:a16="http://schemas.microsoft.com/office/drawing/2014/main" id="{78BB08F8-E957-9597-24CB-20FEA46B597C}"/>
              </a:ext>
            </a:extLst>
          </p:cNvPr>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4069016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023A33-56DF-491A-AC86-C91A560AE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65449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14371-04C5-5F80-F48E-86C18155ED2C}"/>
              </a:ext>
            </a:extLst>
          </p:cNvPr>
          <p:cNvSpPr>
            <a:spLocks noGrp="1"/>
          </p:cNvSpPr>
          <p:nvPr>
            <p:ph type="title"/>
          </p:nvPr>
        </p:nvSpPr>
        <p:spPr>
          <a:xfrm>
            <a:off x="841248" y="499377"/>
            <a:ext cx="10506456" cy="1197864"/>
          </a:xfrm>
        </p:spPr>
        <p:txBody>
          <a:bodyPr vert="horz" lIns="91440" tIns="45720" rIns="91440" bIns="45720" rtlCol="0" anchor="b">
            <a:normAutofit/>
          </a:bodyPr>
          <a:lstStyle/>
          <a:p>
            <a:pPr algn="ctr"/>
            <a:r>
              <a:rPr lang="en-US" sz="5400" b="1" dirty="0">
                <a:solidFill>
                  <a:schemeClr val="bg1"/>
                </a:solidFill>
                <a:latin typeface="Bookman Old Style"/>
              </a:rPr>
              <a:t>Snapshots</a:t>
            </a:r>
          </a:p>
        </p:txBody>
      </p:sp>
      <p:pic>
        <p:nvPicPr>
          <p:cNvPr id="5" name="Picture 5" descr="Graphical user interface, application&#10;&#10;Description automatically generated">
            <a:extLst>
              <a:ext uri="{FF2B5EF4-FFF2-40B4-BE49-F238E27FC236}">
                <a16:creationId xmlns:a16="http://schemas.microsoft.com/office/drawing/2014/main" id="{072953EE-B06B-AAA6-C888-1982185B2F60}"/>
              </a:ext>
            </a:extLst>
          </p:cNvPr>
          <p:cNvPicPr>
            <a:picLocks noChangeAspect="1"/>
          </p:cNvPicPr>
          <p:nvPr/>
        </p:nvPicPr>
        <p:blipFill>
          <a:blip r:embed="rId2"/>
          <a:stretch>
            <a:fillRect/>
          </a:stretch>
        </p:blipFill>
        <p:spPr>
          <a:xfrm>
            <a:off x="197995" y="2851693"/>
            <a:ext cx="3682359" cy="3321395"/>
          </a:xfrm>
          <a:prstGeom prst="rect">
            <a:avLst/>
          </a:prstGeom>
        </p:spPr>
      </p:pic>
      <p:pic>
        <p:nvPicPr>
          <p:cNvPr id="3" name="Picture 3" descr="Graphical user interface, application&#10;&#10;Description automatically generated">
            <a:extLst>
              <a:ext uri="{FF2B5EF4-FFF2-40B4-BE49-F238E27FC236}">
                <a16:creationId xmlns:a16="http://schemas.microsoft.com/office/drawing/2014/main" id="{00BD2BC2-55EB-C516-0952-ACE51C46CB34}"/>
              </a:ext>
            </a:extLst>
          </p:cNvPr>
          <p:cNvPicPr>
            <a:picLocks noChangeAspect="1"/>
          </p:cNvPicPr>
          <p:nvPr/>
        </p:nvPicPr>
        <p:blipFill>
          <a:blip r:embed="rId3"/>
          <a:stretch>
            <a:fillRect/>
          </a:stretch>
        </p:blipFill>
        <p:spPr>
          <a:xfrm>
            <a:off x="4072003" y="3033682"/>
            <a:ext cx="4287783" cy="3218375"/>
          </a:xfrm>
          <a:prstGeom prst="rect">
            <a:avLst/>
          </a:prstGeom>
        </p:spPr>
      </p:pic>
      <p:pic>
        <p:nvPicPr>
          <p:cNvPr id="6" name="Picture 6" descr="Map&#10;&#10;Description automatically generated">
            <a:extLst>
              <a:ext uri="{FF2B5EF4-FFF2-40B4-BE49-F238E27FC236}">
                <a16:creationId xmlns:a16="http://schemas.microsoft.com/office/drawing/2014/main" id="{87CA178D-A3AE-745D-5F95-E16F5276E24D}"/>
              </a:ext>
            </a:extLst>
          </p:cNvPr>
          <p:cNvPicPr>
            <a:picLocks noChangeAspect="1"/>
          </p:cNvPicPr>
          <p:nvPr/>
        </p:nvPicPr>
        <p:blipFill>
          <a:blip r:embed="rId4"/>
          <a:stretch>
            <a:fillRect/>
          </a:stretch>
        </p:blipFill>
        <p:spPr>
          <a:xfrm>
            <a:off x="8597031" y="3036851"/>
            <a:ext cx="3181610" cy="3216434"/>
          </a:xfrm>
          <a:prstGeom prst="rect">
            <a:avLst/>
          </a:prstGeom>
        </p:spPr>
      </p:pic>
      <p:sp>
        <p:nvSpPr>
          <p:cNvPr id="7" name="Slide Number Placeholder 6">
            <a:extLst>
              <a:ext uri="{FF2B5EF4-FFF2-40B4-BE49-F238E27FC236}">
                <a16:creationId xmlns:a16="http://schemas.microsoft.com/office/drawing/2014/main" id="{BB23DAA8-4A9C-D1D0-B38C-49F488AAEAF5}"/>
              </a:ext>
            </a:extLst>
          </p:cNvPr>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2639152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292CC-CFE1-C9E8-AC11-FA0D58E9112D}"/>
              </a:ext>
            </a:extLst>
          </p:cNvPr>
          <p:cNvSpPr>
            <a:spLocks noGrp="1"/>
          </p:cNvSpPr>
          <p:nvPr>
            <p:ph type="title"/>
          </p:nvPr>
        </p:nvSpPr>
        <p:spPr>
          <a:xfrm>
            <a:off x="1156851" y="637762"/>
            <a:ext cx="9888496" cy="900131"/>
          </a:xfrm>
        </p:spPr>
        <p:txBody>
          <a:bodyPr anchor="t">
            <a:normAutofit/>
          </a:bodyPr>
          <a:lstStyle/>
          <a:p>
            <a:r>
              <a:rPr lang="en-US" b="1" dirty="0">
                <a:solidFill>
                  <a:schemeClr val="bg1"/>
                </a:solidFill>
                <a:latin typeface="Bookman Old Style"/>
                <a:cs typeface="Calibri Light"/>
              </a:rPr>
              <a:t>References</a:t>
            </a:r>
            <a:endParaRPr lang="en-US" b="1" dirty="0">
              <a:solidFill>
                <a:schemeClr val="bg1"/>
              </a:solidFill>
              <a:latin typeface="Bookman Old Style"/>
            </a:endParaRPr>
          </a:p>
        </p:txBody>
      </p:sp>
      <p:sp>
        <p:nvSpPr>
          <p:cNvPr id="19" name="Rectangle 18">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083346-A151-2040-5477-2E690A485D48}"/>
              </a:ext>
            </a:extLst>
          </p:cNvPr>
          <p:cNvSpPr>
            <a:spLocks noGrp="1"/>
          </p:cNvSpPr>
          <p:nvPr>
            <p:ph idx="1"/>
          </p:nvPr>
        </p:nvSpPr>
        <p:spPr>
          <a:xfrm>
            <a:off x="1055285" y="2112960"/>
            <a:ext cx="10722279" cy="4495134"/>
          </a:xfrm>
        </p:spPr>
        <p:txBody>
          <a:bodyPr vert="horz" lIns="91440" tIns="45720" rIns="91440" bIns="45720" rtlCol="0" anchor="t">
            <a:normAutofit fontScale="85000" lnSpcReduction="10000"/>
          </a:bodyPr>
          <a:lstStyle/>
          <a:p>
            <a:pPr marL="0" indent="0">
              <a:buNone/>
            </a:pPr>
            <a:r>
              <a:rPr lang="en-US" sz="1700" b="1" dirty="0">
                <a:cs typeface="Calibri"/>
              </a:rPr>
              <a:t>    </a:t>
            </a:r>
            <a:r>
              <a:rPr lang="en-US" sz="1700" b="1" dirty="0">
                <a:solidFill>
                  <a:srgbClr val="000000"/>
                </a:solidFill>
                <a:cs typeface="Calibri"/>
              </a:rPr>
              <a:t>  </a:t>
            </a:r>
            <a:r>
              <a:rPr lang="en-US" sz="1700" b="1" dirty="0">
                <a:solidFill>
                  <a:srgbClr val="FF0000"/>
                </a:solidFill>
                <a:cs typeface="Calibri"/>
              </a:rPr>
              <a:t>Journal Paper:</a:t>
            </a:r>
            <a:endParaRPr lang="en-US" sz="1700" dirty="0">
              <a:solidFill>
                <a:srgbClr val="FF0000"/>
              </a:solidFill>
            </a:endParaRPr>
          </a:p>
          <a:p>
            <a:r>
              <a:rPr lang="en-US" sz="1700" dirty="0">
                <a:solidFill>
                  <a:schemeClr val="tx1">
                    <a:lumMod val="75000"/>
                    <a:lumOff val="25000"/>
                  </a:schemeClr>
                </a:solidFill>
                <a:cs typeface="Calibri"/>
              </a:rPr>
              <a:t>[1] Beatrix E.M. </a:t>
            </a:r>
            <a:r>
              <a:rPr lang="en-US" sz="1700" dirty="0" err="1">
                <a:solidFill>
                  <a:schemeClr val="tx1">
                    <a:lumMod val="75000"/>
                    <a:lumOff val="25000"/>
                  </a:schemeClr>
                </a:solidFill>
                <a:cs typeface="Calibri"/>
              </a:rPr>
              <a:t>Habelsberger</a:t>
            </a:r>
            <a:r>
              <a:rPr lang="en-US" sz="1700" dirty="0">
                <a:solidFill>
                  <a:schemeClr val="tx1">
                    <a:lumMod val="75000"/>
                    <a:lumOff val="25000"/>
                  </a:schemeClr>
                </a:solidFill>
                <a:cs typeface="Calibri"/>
              </a:rPr>
              <a:t> &amp; Pawan </a:t>
            </a:r>
            <a:r>
              <a:rPr lang="en-US" sz="1700" dirty="0" err="1">
                <a:solidFill>
                  <a:schemeClr val="tx1">
                    <a:lumMod val="75000"/>
                    <a:lumOff val="25000"/>
                  </a:schemeClr>
                </a:solidFill>
                <a:cs typeface="Calibri"/>
              </a:rPr>
              <a:t>V.Bhansing</a:t>
            </a:r>
            <a:r>
              <a:rPr lang="en-US" sz="1700" dirty="0">
                <a:solidFill>
                  <a:schemeClr val="tx1">
                    <a:lumMod val="75000"/>
                    <a:lumOff val="25000"/>
                  </a:schemeClr>
                </a:solidFill>
                <a:cs typeface="Calibri"/>
              </a:rPr>
              <a:t>,</a:t>
            </a:r>
            <a:r>
              <a:rPr lang="en-US" sz="1700" b="1" dirty="0">
                <a:solidFill>
                  <a:schemeClr val="tx1">
                    <a:lumMod val="75000"/>
                    <a:lumOff val="25000"/>
                  </a:schemeClr>
                </a:solidFill>
                <a:cs typeface="Calibri"/>
              </a:rPr>
              <a:t> Art Galleries in transformation: Is covid-19 driving </a:t>
            </a:r>
            <a:r>
              <a:rPr lang="en-US" sz="1700" b="1" dirty="0" err="1">
                <a:solidFill>
                  <a:schemeClr val="tx1">
                    <a:lumMod val="75000"/>
                    <a:lumOff val="25000"/>
                  </a:schemeClr>
                </a:solidFill>
                <a:cs typeface="Calibri"/>
              </a:rPr>
              <a:t>digitisation</a:t>
            </a:r>
            <a:r>
              <a:rPr lang="en-US" sz="1700" dirty="0">
                <a:solidFill>
                  <a:schemeClr val="tx1">
                    <a:lumMod val="75000"/>
                    <a:lumOff val="25000"/>
                  </a:schemeClr>
                </a:solidFill>
                <a:cs typeface="Calibri"/>
              </a:rPr>
              <a:t>, Multidisciplinary Digital Publishing Institute (MDPI), volume 10, Issue-3, July 2021.</a:t>
            </a:r>
          </a:p>
          <a:p>
            <a:r>
              <a:rPr lang="en-US" sz="1700" dirty="0">
                <a:solidFill>
                  <a:schemeClr val="tx1">
                    <a:lumMod val="75000"/>
                    <a:lumOff val="25000"/>
                  </a:schemeClr>
                </a:solidFill>
                <a:cs typeface="Calibri"/>
              </a:rPr>
              <a:t>[2] Xin Kang, </a:t>
            </a:r>
            <a:r>
              <a:rPr lang="en-US" sz="1700" dirty="0" err="1">
                <a:solidFill>
                  <a:schemeClr val="tx1">
                    <a:lumMod val="75000"/>
                    <a:lumOff val="25000"/>
                  </a:schemeClr>
                </a:solidFill>
                <a:cs typeface="Calibri"/>
              </a:rPr>
              <a:t>Wenyin</a:t>
            </a:r>
            <a:r>
              <a:rPr lang="en-US" sz="1700" dirty="0">
                <a:solidFill>
                  <a:schemeClr val="tx1">
                    <a:lumMod val="75000"/>
                    <a:lumOff val="25000"/>
                  </a:schemeClr>
                </a:solidFill>
                <a:cs typeface="Calibri"/>
              </a:rPr>
              <a:t> </a:t>
            </a:r>
            <a:r>
              <a:rPr lang="en-US" sz="1700" dirty="0" err="1">
                <a:solidFill>
                  <a:schemeClr val="tx1">
                    <a:lumMod val="75000"/>
                    <a:lumOff val="25000"/>
                  </a:schemeClr>
                </a:solidFill>
                <a:cs typeface="Calibri"/>
              </a:rPr>
              <a:t>chen</a:t>
            </a:r>
            <a:r>
              <a:rPr lang="en-US" sz="1700" dirty="0">
                <a:solidFill>
                  <a:schemeClr val="tx1">
                    <a:lumMod val="75000"/>
                    <a:lumOff val="25000"/>
                  </a:schemeClr>
                </a:solidFill>
                <a:cs typeface="Calibri"/>
              </a:rPr>
              <a:t> &amp; Jian Kang, </a:t>
            </a:r>
            <a:r>
              <a:rPr lang="en-US" sz="1700" b="1" dirty="0">
                <a:solidFill>
                  <a:schemeClr val="tx1">
                    <a:lumMod val="75000"/>
                    <a:lumOff val="25000"/>
                  </a:schemeClr>
                </a:solidFill>
                <a:cs typeface="Calibri"/>
              </a:rPr>
              <a:t>Art in age of social media : Interaction behavior analysis of Instagram art accounts</a:t>
            </a:r>
            <a:r>
              <a:rPr lang="en-US" sz="1700" dirty="0">
                <a:solidFill>
                  <a:schemeClr val="tx1">
                    <a:lumMod val="75000"/>
                    <a:lumOff val="25000"/>
                  </a:schemeClr>
                </a:solidFill>
                <a:cs typeface="Calibri"/>
              </a:rPr>
              <a:t>, </a:t>
            </a:r>
            <a:r>
              <a:rPr lang="en-US" sz="1700" dirty="0">
                <a:solidFill>
                  <a:schemeClr val="tx1">
                    <a:lumMod val="75000"/>
                    <a:lumOff val="25000"/>
                  </a:schemeClr>
                </a:solidFill>
                <a:ea typeface="+mn-lt"/>
                <a:cs typeface="+mn-lt"/>
              </a:rPr>
              <a:t>Multidisciplinary Digital Publishing Institute (MDPI), Volume 6, Issue-4, December 2019.</a:t>
            </a:r>
            <a:endParaRPr lang="en-US" sz="1700" dirty="0">
              <a:solidFill>
                <a:schemeClr val="tx1">
                  <a:lumMod val="75000"/>
                  <a:lumOff val="25000"/>
                </a:schemeClr>
              </a:solidFill>
              <a:cs typeface="Calibri"/>
            </a:endParaRPr>
          </a:p>
          <a:p>
            <a:r>
              <a:rPr lang="en-US" sz="1700" dirty="0">
                <a:solidFill>
                  <a:schemeClr val="tx1">
                    <a:lumMod val="75000"/>
                    <a:lumOff val="25000"/>
                  </a:schemeClr>
                </a:solidFill>
                <a:cs typeface="Calibri"/>
              </a:rPr>
              <a:t>[3] Subham Vaid,</a:t>
            </a:r>
            <a:r>
              <a:rPr lang="en-US" sz="1700" b="1" dirty="0">
                <a:solidFill>
                  <a:schemeClr val="tx1">
                    <a:lumMod val="75000"/>
                    <a:lumOff val="25000"/>
                  </a:schemeClr>
                </a:solidFill>
                <a:cs typeface="Calibri"/>
              </a:rPr>
              <a:t> Consumer and online payments</a:t>
            </a:r>
            <a:r>
              <a:rPr lang="en-US" sz="1700" dirty="0">
                <a:solidFill>
                  <a:schemeClr val="tx1">
                    <a:lumMod val="75000"/>
                    <a:lumOff val="25000"/>
                  </a:schemeClr>
                </a:solidFill>
                <a:cs typeface="Calibri"/>
              </a:rPr>
              <a:t>, International Journal of Advanced Science &amp; Technology, Volume 29, Issue-7,  2020.</a:t>
            </a:r>
          </a:p>
          <a:p>
            <a:pPr marL="0" indent="0">
              <a:buNone/>
            </a:pPr>
            <a:endParaRPr lang="en-US" sz="1700" dirty="0">
              <a:solidFill>
                <a:schemeClr val="tx1">
                  <a:lumMod val="75000"/>
                  <a:lumOff val="25000"/>
                </a:schemeClr>
              </a:solidFill>
              <a:cs typeface="Calibri"/>
            </a:endParaRPr>
          </a:p>
          <a:p>
            <a:pPr marL="0" indent="0">
              <a:buNone/>
            </a:pPr>
            <a:r>
              <a:rPr lang="en-US" sz="1700" b="1" dirty="0">
                <a:cs typeface="Calibri"/>
              </a:rPr>
              <a:t>    </a:t>
            </a:r>
            <a:r>
              <a:rPr lang="en-US" sz="1700" b="1" dirty="0">
                <a:solidFill>
                  <a:srgbClr val="000000"/>
                </a:solidFill>
                <a:cs typeface="Calibri"/>
              </a:rPr>
              <a:t>  </a:t>
            </a:r>
            <a:r>
              <a:rPr lang="en-US" sz="1700" b="1" dirty="0">
                <a:solidFill>
                  <a:srgbClr val="FF0000"/>
                </a:solidFill>
                <a:cs typeface="Calibri"/>
              </a:rPr>
              <a:t>Book :</a:t>
            </a:r>
          </a:p>
          <a:p>
            <a:r>
              <a:rPr lang="en-US" sz="1700" dirty="0">
                <a:solidFill>
                  <a:schemeClr val="tx1">
                    <a:lumMod val="75000"/>
                    <a:lumOff val="25000"/>
                  </a:schemeClr>
                </a:solidFill>
                <a:cs typeface="Calibri"/>
              </a:rPr>
              <a:t>"Fundamental of Web Development",</a:t>
            </a:r>
            <a:r>
              <a:rPr lang="en-US" sz="1700" dirty="0">
                <a:solidFill>
                  <a:schemeClr val="tx1">
                    <a:lumMod val="75000"/>
                    <a:lumOff val="25000"/>
                  </a:schemeClr>
                </a:solidFill>
                <a:ea typeface="+mn-lt"/>
                <a:cs typeface="+mn-lt"/>
              </a:rPr>
              <a:t> Randy Connolly, Ricardo Hoar, </a:t>
            </a:r>
            <a:r>
              <a:rPr lang="en-US" sz="1700" dirty="0">
                <a:solidFill>
                  <a:schemeClr val="tx1">
                    <a:lumMod val="75000"/>
                    <a:lumOff val="25000"/>
                  </a:schemeClr>
                </a:solidFill>
                <a:cs typeface="Calibri"/>
              </a:rPr>
              <a:t>1st Edition, Pearson, published: 2015 .</a:t>
            </a:r>
          </a:p>
          <a:p>
            <a:endParaRPr lang="en-US" sz="1700" dirty="0">
              <a:solidFill>
                <a:schemeClr val="tx1">
                  <a:lumMod val="75000"/>
                  <a:lumOff val="25000"/>
                </a:schemeClr>
              </a:solidFill>
              <a:cs typeface="Calibri"/>
            </a:endParaRPr>
          </a:p>
          <a:p>
            <a:pPr marL="0" indent="0">
              <a:buNone/>
            </a:pPr>
            <a:r>
              <a:rPr lang="en-US" sz="1700" b="1" dirty="0">
                <a:cs typeface="Calibri"/>
              </a:rPr>
              <a:t> </a:t>
            </a:r>
            <a:r>
              <a:rPr lang="en-US" sz="1700" b="1" dirty="0">
                <a:solidFill>
                  <a:srgbClr val="FF0000"/>
                </a:solidFill>
                <a:cs typeface="Calibri"/>
              </a:rPr>
              <a:t>     Website : </a:t>
            </a:r>
          </a:p>
          <a:p>
            <a:r>
              <a:rPr lang="en-US" sz="1700" dirty="0">
                <a:solidFill>
                  <a:schemeClr val="tx1">
                    <a:lumMod val="75000"/>
                    <a:lumOff val="25000"/>
                  </a:schemeClr>
                </a:solidFill>
                <a:ea typeface="+mn-lt"/>
                <a:cs typeface="+mn-lt"/>
              </a:rPr>
              <a:t>For map work :  </a:t>
            </a:r>
            <a:r>
              <a:rPr lang="en-US" sz="1700" dirty="0">
                <a:solidFill>
                  <a:schemeClr val="tx1">
                    <a:lumMod val="75000"/>
                    <a:lumOff val="25000"/>
                  </a:schemeClr>
                </a:solidFill>
                <a:ea typeface="+mn-lt"/>
                <a:cs typeface="+mn-lt"/>
                <a:hlinkClick r:id="rId2">
                  <a:extLst>
                    <a:ext uri="{A12FA001-AC4F-418D-AE19-62706E023703}">
                      <ahyp:hlinkClr xmlns:ahyp="http://schemas.microsoft.com/office/drawing/2018/hyperlinkcolor" val="tx"/>
                    </a:ext>
                  </a:extLst>
                </a:hlinkClick>
              </a:rPr>
              <a:t>https://www.w3schools.com/tags/tag_map.asp</a:t>
            </a:r>
            <a:r>
              <a:rPr lang="en-US" sz="1700" dirty="0">
                <a:solidFill>
                  <a:schemeClr val="tx1">
                    <a:lumMod val="75000"/>
                    <a:lumOff val="25000"/>
                  </a:schemeClr>
                </a:solidFill>
                <a:ea typeface="+mn-lt"/>
                <a:cs typeface="+mn-lt"/>
              </a:rPr>
              <a:t> , 24/04/2022</a:t>
            </a:r>
          </a:p>
          <a:p>
            <a:r>
              <a:rPr lang="en-US" sz="1700" dirty="0">
                <a:solidFill>
                  <a:schemeClr val="tx1">
                    <a:lumMod val="75000"/>
                    <a:lumOff val="25000"/>
                  </a:schemeClr>
                </a:solidFill>
                <a:ea typeface="+mn-lt"/>
                <a:cs typeface="+mn-lt"/>
              </a:rPr>
              <a:t>For backend development : </a:t>
            </a:r>
            <a:r>
              <a:rPr lang="en-US" sz="1700" dirty="0">
                <a:solidFill>
                  <a:schemeClr val="tx1">
                    <a:lumMod val="75000"/>
                    <a:lumOff val="25000"/>
                  </a:schemeClr>
                </a:solidFill>
                <a:cs typeface="Calibri"/>
              </a:rPr>
              <a:t> </a:t>
            </a:r>
            <a:r>
              <a:rPr lang="en-US" sz="1700" dirty="0">
                <a:solidFill>
                  <a:schemeClr val="tx1">
                    <a:lumMod val="75000"/>
                    <a:lumOff val="25000"/>
                  </a:schemeClr>
                </a:solidFill>
                <a:ea typeface="+mn-lt"/>
                <a:cs typeface="+mn-lt"/>
                <a:hlinkClick r:id="rId3">
                  <a:extLst>
                    <a:ext uri="{A12FA001-AC4F-418D-AE19-62706E023703}">
                      <ahyp:hlinkClr xmlns:ahyp="http://schemas.microsoft.com/office/drawing/2018/hyperlinkcolor" val="tx"/>
                    </a:ext>
                  </a:extLst>
                </a:hlinkClick>
              </a:rPr>
              <a:t>https://www.javatpoint.com/django-tutorial</a:t>
            </a:r>
            <a:r>
              <a:rPr lang="en-US" sz="1700" dirty="0">
                <a:solidFill>
                  <a:schemeClr val="tx1">
                    <a:lumMod val="75000"/>
                    <a:lumOff val="25000"/>
                  </a:schemeClr>
                </a:solidFill>
                <a:cs typeface="Calibri"/>
              </a:rPr>
              <a:t> , 13/04/2022</a:t>
            </a:r>
          </a:p>
          <a:p>
            <a:r>
              <a:rPr lang="en-US" sz="1700" dirty="0">
                <a:solidFill>
                  <a:schemeClr val="tx1">
                    <a:lumMod val="75000"/>
                    <a:lumOff val="25000"/>
                  </a:schemeClr>
                </a:solidFill>
                <a:cs typeface="Calibri"/>
              </a:rPr>
              <a:t>How E-Commerce is reviving a lost Art : </a:t>
            </a:r>
            <a:r>
              <a:rPr lang="en-US" sz="1700" dirty="0">
                <a:solidFill>
                  <a:schemeClr val="tx1">
                    <a:lumMod val="75000"/>
                    <a:lumOff val="25000"/>
                  </a:schemeClr>
                </a:solidFill>
                <a:cs typeface="Calibri"/>
                <a:hlinkClick r:id="rId4">
                  <a:extLst>
                    <a:ext uri="{A12FA001-AC4F-418D-AE19-62706E023703}">
                      <ahyp:hlinkClr xmlns:ahyp="http://schemas.microsoft.com/office/drawing/2018/hyperlinkcolor" val="tx"/>
                    </a:ext>
                  </a:extLst>
                </a:hlinkClick>
              </a:rPr>
              <a:t>https://fedexbusinessinsights.com/how-e-commerce-is-reviving-a-lost-vietnamese-art/</a:t>
            </a:r>
            <a:r>
              <a:rPr lang="en-US" sz="1700" dirty="0">
                <a:solidFill>
                  <a:schemeClr val="tx1">
                    <a:lumMod val="75000"/>
                    <a:lumOff val="25000"/>
                  </a:schemeClr>
                </a:solidFill>
                <a:cs typeface="Calibri"/>
              </a:rPr>
              <a:t>, 10/01/2022</a:t>
            </a:r>
          </a:p>
          <a:p>
            <a:r>
              <a:rPr lang="en-US" sz="1700" dirty="0">
                <a:solidFill>
                  <a:schemeClr val="tx1">
                    <a:lumMod val="75000"/>
                    <a:lumOff val="25000"/>
                  </a:schemeClr>
                </a:solidFill>
                <a:cs typeface="Calibri"/>
              </a:rPr>
              <a:t>How Artists on social media can grow :</a:t>
            </a:r>
            <a:r>
              <a:rPr lang="en-US" sz="1700" dirty="0">
                <a:cs typeface="Calibri"/>
              </a:rPr>
              <a:t> </a:t>
            </a:r>
            <a:r>
              <a:rPr lang="en-US" sz="1700" dirty="0">
                <a:ea typeface="+mn-lt"/>
                <a:cs typeface="+mn-lt"/>
                <a:hlinkClick r:id="rId5"/>
              </a:rPr>
              <a:t>https://abj.artrepreneur.com/artists-on-social-media/</a:t>
            </a:r>
            <a:r>
              <a:rPr lang="en-US" sz="1700" dirty="0">
                <a:cs typeface="Calibri"/>
              </a:rPr>
              <a:t> </a:t>
            </a:r>
            <a:r>
              <a:rPr lang="en-US" sz="1700" dirty="0">
                <a:solidFill>
                  <a:schemeClr val="tx1">
                    <a:lumMod val="75000"/>
                    <a:lumOff val="25000"/>
                  </a:schemeClr>
                </a:solidFill>
                <a:cs typeface="Calibri"/>
              </a:rPr>
              <a:t>, 10/01/2022</a:t>
            </a:r>
          </a:p>
          <a:p>
            <a:endParaRPr lang="en-US" sz="1700">
              <a:cs typeface="Calibri"/>
            </a:endParaRPr>
          </a:p>
          <a:p>
            <a:endParaRPr lang="en-US" sz="1700">
              <a:cs typeface="Calibri"/>
            </a:endParaRPr>
          </a:p>
        </p:txBody>
      </p:sp>
      <p:sp>
        <p:nvSpPr>
          <p:cNvPr id="5" name="Slide Number Placeholder 4">
            <a:extLst>
              <a:ext uri="{FF2B5EF4-FFF2-40B4-BE49-F238E27FC236}">
                <a16:creationId xmlns:a16="http://schemas.microsoft.com/office/drawing/2014/main" id="{21727D39-1647-E559-D7D8-9D9C7178CAC5}"/>
              </a:ext>
            </a:extLst>
          </p:cNvPr>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4023059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9">
            <a:extLst>
              <a:ext uri="{FF2B5EF4-FFF2-40B4-BE49-F238E27FC236}">
                <a16:creationId xmlns:a16="http://schemas.microsoft.com/office/drawing/2014/main" id="{4B6ECB93-D7FF-4F09-A8ED-D4588EE7C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91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94CF2E-618F-27D7-4F87-69C88850A326}"/>
              </a:ext>
            </a:extLst>
          </p:cNvPr>
          <p:cNvSpPr>
            <a:spLocks noGrp="1"/>
          </p:cNvSpPr>
          <p:nvPr>
            <p:ph type="title"/>
          </p:nvPr>
        </p:nvSpPr>
        <p:spPr>
          <a:xfrm>
            <a:off x="838200" y="365760"/>
            <a:ext cx="10515600" cy="1325563"/>
          </a:xfrm>
        </p:spPr>
        <p:txBody>
          <a:bodyPr>
            <a:normAutofit/>
          </a:bodyPr>
          <a:lstStyle/>
          <a:p>
            <a:r>
              <a:rPr lang="en-US" b="1" dirty="0">
                <a:solidFill>
                  <a:schemeClr val="bg1"/>
                </a:solidFill>
                <a:latin typeface="Bookman Old Style"/>
                <a:cs typeface="Calibri Light"/>
              </a:rPr>
              <a:t>Contents</a:t>
            </a:r>
            <a:endParaRPr lang="en-US" b="1" dirty="0">
              <a:solidFill>
                <a:schemeClr val="bg1"/>
              </a:solidFill>
              <a:latin typeface="Bookman Old Style"/>
            </a:endParaRPr>
          </a:p>
        </p:txBody>
      </p:sp>
      <p:sp>
        <p:nvSpPr>
          <p:cNvPr id="3" name="Content Placeholder 2">
            <a:extLst>
              <a:ext uri="{FF2B5EF4-FFF2-40B4-BE49-F238E27FC236}">
                <a16:creationId xmlns:a16="http://schemas.microsoft.com/office/drawing/2014/main" id="{726B1998-C4DC-3249-34CD-19F4B7A38706}"/>
              </a:ext>
            </a:extLst>
          </p:cNvPr>
          <p:cNvSpPr>
            <a:spLocks noGrp="1"/>
          </p:cNvSpPr>
          <p:nvPr>
            <p:ph idx="1"/>
          </p:nvPr>
        </p:nvSpPr>
        <p:spPr>
          <a:xfrm>
            <a:off x="841248" y="2276857"/>
            <a:ext cx="5015484" cy="3900106"/>
          </a:xfrm>
        </p:spPr>
        <p:txBody>
          <a:bodyPr vert="horz" lIns="91440" tIns="45720" rIns="91440" bIns="45720" rtlCol="0" anchor="ctr">
            <a:normAutofit/>
          </a:bodyPr>
          <a:lstStyle/>
          <a:p>
            <a:r>
              <a:rPr lang="en-US" sz="2000">
                <a:latin typeface="Bookman Old Style"/>
              </a:rPr>
              <a:t>Introduction</a:t>
            </a:r>
            <a:endParaRPr lang="en-US" sz="2000">
              <a:cs typeface="Calibri" panose="020F0502020204030204"/>
            </a:endParaRPr>
          </a:p>
          <a:p>
            <a:r>
              <a:rPr lang="en-US" sz="2000">
                <a:latin typeface="Bookman Old Style"/>
              </a:rPr>
              <a:t>Comparison with similar work</a:t>
            </a:r>
          </a:p>
          <a:p>
            <a:r>
              <a:rPr lang="en-US" sz="2000">
                <a:latin typeface="Bookman Old Style"/>
              </a:rPr>
              <a:t>Problem Statement and Objectives</a:t>
            </a:r>
          </a:p>
          <a:p>
            <a:r>
              <a:rPr lang="en-US" sz="2000">
                <a:latin typeface="Bookman Old Style"/>
              </a:rPr>
              <a:t>Methodology Proposed/ Design</a:t>
            </a:r>
          </a:p>
          <a:p>
            <a:r>
              <a:rPr lang="en-US" sz="2000">
                <a:latin typeface="Bookman Old Style"/>
              </a:rPr>
              <a:t>Technologies / Tools Used</a:t>
            </a:r>
          </a:p>
          <a:p>
            <a:r>
              <a:rPr lang="en-US" sz="2000">
                <a:latin typeface="Bookman Old Style"/>
              </a:rPr>
              <a:t>Implementation of Modules with codes</a:t>
            </a:r>
          </a:p>
          <a:p>
            <a:r>
              <a:rPr lang="en-US" sz="2000">
                <a:latin typeface="Bookman Old Style"/>
              </a:rPr>
              <a:t>Snapshots</a:t>
            </a:r>
          </a:p>
          <a:p>
            <a:r>
              <a:rPr lang="en-US" sz="2000">
                <a:latin typeface="Bookman Old Style"/>
              </a:rPr>
              <a:t>References</a:t>
            </a:r>
          </a:p>
        </p:txBody>
      </p:sp>
      <p:pic>
        <p:nvPicPr>
          <p:cNvPr id="15" name="Picture 4" descr="Calculator and folders">
            <a:extLst>
              <a:ext uri="{FF2B5EF4-FFF2-40B4-BE49-F238E27FC236}">
                <a16:creationId xmlns:a16="http://schemas.microsoft.com/office/drawing/2014/main" id="{841B8724-EE19-5B7C-87B2-282081FB3C50}"/>
              </a:ext>
            </a:extLst>
          </p:cNvPr>
          <p:cNvPicPr>
            <a:picLocks noChangeAspect="1"/>
          </p:cNvPicPr>
          <p:nvPr/>
        </p:nvPicPr>
        <p:blipFill rotWithShape="1">
          <a:blip r:embed="rId2"/>
          <a:srcRect r="11910"/>
          <a:stretch/>
        </p:blipFill>
        <p:spPr>
          <a:xfrm>
            <a:off x="6335270" y="2276857"/>
            <a:ext cx="5015484" cy="3900106"/>
          </a:xfrm>
          <a:prstGeom prst="rect">
            <a:avLst/>
          </a:prstGeom>
        </p:spPr>
      </p:pic>
      <p:sp>
        <p:nvSpPr>
          <p:cNvPr id="5" name="Slide Number Placeholder 4">
            <a:extLst>
              <a:ext uri="{FF2B5EF4-FFF2-40B4-BE49-F238E27FC236}">
                <a16:creationId xmlns:a16="http://schemas.microsoft.com/office/drawing/2014/main" id="{C125121A-6074-EC14-CDF3-AED6A20C4298}"/>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3735568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12191990" cy="235867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A66D10-A9F6-47FA-620D-54DC61D49C93}"/>
              </a:ext>
            </a:extLst>
          </p:cNvPr>
          <p:cNvSpPr>
            <a:spLocks noGrp="1"/>
          </p:cNvSpPr>
          <p:nvPr>
            <p:ph type="title"/>
          </p:nvPr>
        </p:nvSpPr>
        <p:spPr>
          <a:xfrm>
            <a:off x="1156851" y="637762"/>
            <a:ext cx="9888496" cy="1520377"/>
          </a:xfrm>
        </p:spPr>
        <p:txBody>
          <a:bodyPr anchor="ctr">
            <a:normAutofit/>
          </a:bodyPr>
          <a:lstStyle/>
          <a:p>
            <a:r>
              <a:rPr lang="en-US" b="1" dirty="0">
                <a:solidFill>
                  <a:schemeClr val="bg1"/>
                </a:solidFill>
                <a:latin typeface="Bookman Old Style"/>
                <a:cs typeface="Calibri Light"/>
              </a:rPr>
              <a:t>Introduction</a:t>
            </a:r>
            <a:endParaRPr lang="en-US" b="1" dirty="0">
              <a:solidFill>
                <a:schemeClr val="bg1"/>
              </a:solidFill>
              <a:latin typeface="Bookman Old Style"/>
            </a:endParaRPr>
          </a:p>
        </p:txBody>
      </p:sp>
      <p:sp>
        <p:nvSpPr>
          <p:cNvPr id="54" name="Rectangle 53">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58676"/>
            <a:ext cx="12191990" cy="45454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893697"/>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AEE982-F63E-E7F0-4893-7AF36B1BF36E}"/>
              </a:ext>
            </a:extLst>
          </p:cNvPr>
          <p:cNvSpPr>
            <a:spLocks noGrp="1"/>
          </p:cNvSpPr>
          <p:nvPr>
            <p:ph idx="1"/>
          </p:nvPr>
        </p:nvSpPr>
        <p:spPr>
          <a:xfrm>
            <a:off x="1155559" y="3100283"/>
            <a:ext cx="9889788" cy="3076679"/>
          </a:xfrm>
        </p:spPr>
        <p:txBody>
          <a:bodyPr vert="horz" lIns="91440" tIns="45720" rIns="91440" bIns="45720" rtlCol="0" anchor="t">
            <a:normAutofit/>
          </a:bodyPr>
          <a:lstStyle/>
          <a:p>
            <a:pPr algn="just"/>
            <a:r>
              <a:rPr lang="en-US" b="1" dirty="0">
                <a:latin typeface="Bookman Old Style"/>
                <a:cs typeface="Calibri"/>
              </a:rPr>
              <a:t>This project "Art Gallery with E-commerce" will be a platform where artist can not only share their artistic work but also, they can sell their masterpiece from the comfort of home, they can also view the traditional art and culture of each states of India.</a:t>
            </a:r>
            <a:endParaRPr lang="en-US" dirty="0">
              <a:latin typeface="Bookman Old Style"/>
            </a:endParaRPr>
          </a:p>
        </p:txBody>
      </p:sp>
      <p:sp>
        <p:nvSpPr>
          <p:cNvPr id="5" name="Slide Number Placeholder 4">
            <a:extLst>
              <a:ext uri="{FF2B5EF4-FFF2-40B4-BE49-F238E27FC236}">
                <a16:creationId xmlns:a16="http://schemas.microsoft.com/office/drawing/2014/main" id="{82397C72-14D7-035C-6E7E-8A34ACB4C64E}"/>
              </a:ext>
            </a:extLst>
          </p:cNvPr>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3494229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0D30D-48F6-C9EC-AFFE-1CE663A3DED6}"/>
              </a:ext>
            </a:extLst>
          </p:cNvPr>
          <p:cNvSpPr>
            <a:spLocks noGrp="1"/>
          </p:cNvSpPr>
          <p:nvPr>
            <p:ph type="title"/>
          </p:nvPr>
        </p:nvSpPr>
        <p:spPr>
          <a:xfrm>
            <a:off x="-2421" y="4178"/>
            <a:ext cx="12189993" cy="1465932"/>
          </a:xfrm>
          <a:solidFill>
            <a:schemeClr val="tx1"/>
          </a:solidFill>
        </p:spPr>
        <p:txBody>
          <a:bodyPr/>
          <a:lstStyle/>
          <a:p>
            <a:r>
              <a:rPr lang="en-US" b="1" dirty="0">
                <a:solidFill>
                  <a:schemeClr val="bg1"/>
                </a:solidFill>
                <a:latin typeface="Bookman Old Style"/>
                <a:cs typeface="Calibri Light"/>
              </a:rPr>
              <a:t>        Comparison with similar work</a:t>
            </a:r>
            <a:endParaRPr lang="en-US" b="1" dirty="0">
              <a:solidFill>
                <a:schemeClr val="bg1"/>
              </a:solidFill>
              <a:latin typeface="Bookman Old Style"/>
            </a:endParaRPr>
          </a:p>
        </p:txBody>
      </p:sp>
      <p:sp>
        <p:nvSpPr>
          <p:cNvPr id="3" name="Text Placeholder 2">
            <a:extLst>
              <a:ext uri="{FF2B5EF4-FFF2-40B4-BE49-F238E27FC236}">
                <a16:creationId xmlns:a16="http://schemas.microsoft.com/office/drawing/2014/main" id="{DAD9AC38-C9FB-5BDB-914F-9B0429CEA94F}"/>
              </a:ext>
            </a:extLst>
          </p:cNvPr>
          <p:cNvSpPr>
            <a:spLocks noGrp="1"/>
          </p:cNvSpPr>
          <p:nvPr>
            <p:ph type="body" idx="1"/>
          </p:nvPr>
        </p:nvSpPr>
        <p:spPr>
          <a:xfrm>
            <a:off x="839788" y="1480637"/>
            <a:ext cx="5157787" cy="823912"/>
          </a:xfrm>
          <a:solidFill>
            <a:schemeClr val="bg1"/>
          </a:solidFill>
        </p:spPr>
        <p:txBody>
          <a:bodyPr/>
          <a:lstStyle/>
          <a:p>
            <a:r>
              <a:rPr lang="en-US" dirty="0">
                <a:cs typeface="Calibri"/>
              </a:rPr>
              <a:t>                  </a:t>
            </a:r>
            <a:r>
              <a:rPr lang="en-US" sz="2800" dirty="0" err="1">
                <a:latin typeface="Bookman Old Style"/>
                <a:cs typeface="Calibri"/>
              </a:rPr>
              <a:t>artQuarium</a:t>
            </a:r>
            <a:endParaRPr lang="en-US" sz="2800" dirty="0" err="1">
              <a:latin typeface="Bookman Old Style"/>
            </a:endParaRPr>
          </a:p>
        </p:txBody>
      </p:sp>
      <p:sp>
        <p:nvSpPr>
          <p:cNvPr id="4" name="Content Placeholder 3">
            <a:extLst>
              <a:ext uri="{FF2B5EF4-FFF2-40B4-BE49-F238E27FC236}">
                <a16:creationId xmlns:a16="http://schemas.microsoft.com/office/drawing/2014/main" id="{8280D3F0-5B2F-F979-992E-5A52A9A7824B}"/>
              </a:ext>
            </a:extLst>
          </p:cNvPr>
          <p:cNvSpPr>
            <a:spLocks noGrp="1"/>
          </p:cNvSpPr>
          <p:nvPr>
            <p:ph sz="half" idx="2"/>
          </p:nvPr>
        </p:nvSpPr>
        <p:spPr>
          <a:xfrm>
            <a:off x="338747" y="2505075"/>
            <a:ext cx="5658828" cy="3684588"/>
          </a:xfrm>
        </p:spPr>
        <p:txBody>
          <a:bodyPr vert="horz" lIns="91440" tIns="45720" rIns="91440" bIns="45720" rtlCol="0" anchor="t">
            <a:normAutofit/>
          </a:bodyPr>
          <a:lstStyle/>
          <a:p>
            <a:r>
              <a:rPr lang="en-US" sz="2400" dirty="0">
                <a:latin typeface="Bookman Old Style"/>
                <a:cs typeface="Calibri"/>
              </a:rPr>
              <a:t>Support Artist : One can use social media to promote &amp; E-commerce to buy and sell.</a:t>
            </a:r>
          </a:p>
          <a:p>
            <a:r>
              <a:rPr lang="en-US" sz="2400" dirty="0">
                <a:latin typeface="Bookman Old Style"/>
                <a:cs typeface="Calibri"/>
              </a:rPr>
              <a:t>Promoting and supporting Indian art &amp; culture.</a:t>
            </a:r>
          </a:p>
          <a:p>
            <a:r>
              <a:rPr lang="en-US" sz="2400" dirty="0">
                <a:latin typeface="Bookman Old Style"/>
                <a:cs typeface="Calibri"/>
              </a:rPr>
              <a:t>Finding out nearby art shops.</a:t>
            </a:r>
          </a:p>
          <a:p>
            <a:r>
              <a:rPr lang="en-US" sz="2400" dirty="0">
                <a:latin typeface="Bookman Old Style"/>
                <a:cs typeface="Calibri"/>
              </a:rPr>
              <a:t>Art Auctions will not be conducted.</a:t>
            </a:r>
          </a:p>
          <a:p>
            <a:r>
              <a:rPr lang="en-US" sz="2400" dirty="0">
                <a:latin typeface="Bookman Old Style"/>
                <a:cs typeface="Calibri"/>
              </a:rPr>
              <a:t>India map with its art &amp; culture.</a:t>
            </a:r>
          </a:p>
        </p:txBody>
      </p:sp>
      <p:sp>
        <p:nvSpPr>
          <p:cNvPr id="5" name="Text Placeholder 4">
            <a:extLst>
              <a:ext uri="{FF2B5EF4-FFF2-40B4-BE49-F238E27FC236}">
                <a16:creationId xmlns:a16="http://schemas.microsoft.com/office/drawing/2014/main" id="{59FC759B-14B4-77DA-A49A-A601DFF0C5F6}"/>
              </a:ext>
            </a:extLst>
          </p:cNvPr>
          <p:cNvSpPr>
            <a:spLocks noGrp="1"/>
          </p:cNvSpPr>
          <p:nvPr>
            <p:ph type="body" sz="quarter" idx="3"/>
          </p:nvPr>
        </p:nvSpPr>
        <p:spPr>
          <a:xfrm>
            <a:off x="6302542" y="1360321"/>
            <a:ext cx="5183188" cy="823912"/>
          </a:xfrm>
        </p:spPr>
        <p:txBody>
          <a:bodyPr/>
          <a:lstStyle/>
          <a:p>
            <a:r>
              <a:rPr lang="en-US" dirty="0">
                <a:cs typeface="Calibri"/>
              </a:rPr>
              <a:t>                </a:t>
            </a:r>
            <a:r>
              <a:rPr lang="en-US" sz="2800" dirty="0">
                <a:cs typeface="Calibri"/>
              </a:rPr>
              <a:t> </a:t>
            </a:r>
            <a:r>
              <a:rPr lang="en-US" sz="2800" dirty="0" err="1">
                <a:latin typeface="Bookman Old Style"/>
                <a:cs typeface="Calibri"/>
              </a:rPr>
              <a:t>Artd'hope</a:t>
            </a:r>
            <a:r>
              <a:rPr lang="en-US" sz="2800" dirty="0">
                <a:latin typeface="Bookman Old Style"/>
                <a:cs typeface="Calibri"/>
              </a:rPr>
              <a:t>, Artsy</a:t>
            </a:r>
            <a:endParaRPr lang="en-US" sz="2800" dirty="0">
              <a:latin typeface="Bookman Old Style"/>
            </a:endParaRPr>
          </a:p>
        </p:txBody>
      </p:sp>
      <p:sp>
        <p:nvSpPr>
          <p:cNvPr id="6" name="Content Placeholder 5">
            <a:extLst>
              <a:ext uri="{FF2B5EF4-FFF2-40B4-BE49-F238E27FC236}">
                <a16:creationId xmlns:a16="http://schemas.microsoft.com/office/drawing/2014/main" id="{33C0A2A6-6550-50C1-E6DD-E53D317FEEEE}"/>
              </a:ext>
            </a:extLst>
          </p:cNvPr>
          <p:cNvSpPr>
            <a:spLocks noGrp="1"/>
          </p:cNvSpPr>
          <p:nvPr>
            <p:ph sz="quarter" idx="4"/>
          </p:nvPr>
        </p:nvSpPr>
        <p:spPr>
          <a:xfrm>
            <a:off x="6172200" y="2505075"/>
            <a:ext cx="5799051" cy="3684588"/>
          </a:xfrm>
        </p:spPr>
        <p:txBody>
          <a:bodyPr vert="horz" lIns="91440" tIns="45720" rIns="91440" bIns="45720" rtlCol="0" anchor="t">
            <a:normAutofit/>
          </a:bodyPr>
          <a:lstStyle/>
          <a:p>
            <a:r>
              <a:rPr lang="en-US" sz="2400" dirty="0">
                <a:latin typeface="Bookman Old Style"/>
                <a:cs typeface="Calibri"/>
              </a:rPr>
              <a:t>Support Artist : By organizing events &amp; enabling a platform to promote &amp; offer their art of sale.</a:t>
            </a:r>
          </a:p>
          <a:p>
            <a:r>
              <a:rPr lang="en-US" sz="2400" dirty="0">
                <a:latin typeface="Bookman Old Style"/>
                <a:cs typeface="Calibri"/>
              </a:rPr>
              <a:t>Promoting &amp; supporting global art.</a:t>
            </a:r>
          </a:p>
          <a:p>
            <a:r>
              <a:rPr lang="en-US" sz="2400" dirty="0">
                <a:latin typeface="Bookman Old Style"/>
                <a:cs typeface="Calibri"/>
              </a:rPr>
              <a:t>Finding out nearby art shops is not provided.</a:t>
            </a:r>
          </a:p>
          <a:p>
            <a:r>
              <a:rPr lang="en-US" sz="2400" dirty="0">
                <a:latin typeface="Bookman Old Style"/>
                <a:cs typeface="Calibri"/>
              </a:rPr>
              <a:t>Art Auctions will be conducted.</a:t>
            </a:r>
          </a:p>
        </p:txBody>
      </p:sp>
      <p:sp>
        <p:nvSpPr>
          <p:cNvPr id="8" name="Slide Number Placeholder 7">
            <a:extLst>
              <a:ext uri="{FF2B5EF4-FFF2-40B4-BE49-F238E27FC236}">
                <a16:creationId xmlns:a16="http://schemas.microsoft.com/office/drawing/2014/main" id="{76AAB6C8-9596-B8FE-46A9-5432A178A3E7}"/>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4274845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4BDC7C-47F1-310B-095C-52B26876F6F6}"/>
              </a:ext>
            </a:extLst>
          </p:cNvPr>
          <p:cNvSpPr>
            <a:spLocks noGrp="1"/>
          </p:cNvSpPr>
          <p:nvPr>
            <p:ph type="title"/>
          </p:nvPr>
        </p:nvSpPr>
        <p:spPr>
          <a:xfrm>
            <a:off x="1156851" y="637762"/>
            <a:ext cx="9888496" cy="900131"/>
          </a:xfrm>
        </p:spPr>
        <p:txBody>
          <a:bodyPr anchor="t">
            <a:normAutofit/>
          </a:bodyPr>
          <a:lstStyle/>
          <a:p>
            <a:r>
              <a:rPr lang="en-US" sz="4000" b="1" dirty="0">
                <a:solidFill>
                  <a:schemeClr val="bg1"/>
                </a:solidFill>
                <a:latin typeface="Bookman Old Style"/>
                <a:cs typeface="Calibri Light"/>
              </a:rPr>
              <a:t>             </a:t>
            </a:r>
            <a:r>
              <a:rPr lang="en-US" b="1" dirty="0">
                <a:solidFill>
                  <a:schemeClr val="bg1"/>
                </a:solidFill>
                <a:latin typeface="Bookman Old Style"/>
                <a:cs typeface="Calibri Light"/>
              </a:rPr>
              <a:t>Problem Statement</a:t>
            </a:r>
            <a:endParaRPr lang="en-US" b="1" dirty="0">
              <a:solidFill>
                <a:schemeClr val="bg1"/>
              </a:solidFill>
              <a:latin typeface="Bookman Old Style"/>
            </a:endParaRPr>
          </a:p>
        </p:txBody>
      </p:sp>
      <p:sp>
        <p:nvSpPr>
          <p:cNvPr id="27" name="Rectangle 26">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C7C3505-3A6B-1A03-895F-E947AB887CEB}"/>
              </a:ext>
            </a:extLst>
          </p:cNvPr>
          <p:cNvSpPr>
            <a:spLocks noGrp="1"/>
          </p:cNvSpPr>
          <p:nvPr>
            <p:ph idx="1"/>
          </p:nvPr>
        </p:nvSpPr>
        <p:spPr>
          <a:xfrm>
            <a:off x="1155548" y="2217343"/>
            <a:ext cx="9880893" cy="3959619"/>
          </a:xfrm>
        </p:spPr>
        <p:txBody>
          <a:bodyPr vert="horz" lIns="91440" tIns="45720" rIns="91440" bIns="45720" rtlCol="0" anchor="t">
            <a:normAutofit/>
          </a:bodyPr>
          <a:lstStyle/>
          <a:p>
            <a:pPr marL="0" indent="0">
              <a:buNone/>
            </a:pPr>
            <a:endParaRPr lang="en-US" sz="2400">
              <a:latin typeface="Bookman Old Style"/>
              <a:cs typeface="Calibri"/>
            </a:endParaRPr>
          </a:p>
          <a:p>
            <a:pPr marL="0" indent="0">
              <a:buNone/>
            </a:pPr>
            <a:r>
              <a:rPr lang="en-US" sz="2400" dirty="0">
                <a:latin typeface="Bookman Old Style"/>
                <a:cs typeface="Calibri"/>
              </a:rPr>
              <a:t>Due to Covid-19 local artist incurred losses in their work so they are:</a:t>
            </a:r>
            <a:endParaRPr lang="en-US" sz="2400" dirty="0">
              <a:latin typeface="Bookman Old Style"/>
            </a:endParaRPr>
          </a:p>
          <a:p>
            <a:r>
              <a:rPr lang="en-US" sz="2400" dirty="0">
                <a:latin typeface="Bookman Old Style"/>
                <a:cs typeface="Calibri"/>
              </a:rPr>
              <a:t>Quitting their profession and are moving to secondary business </a:t>
            </a:r>
          </a:p>
          <a:p>
            <a:r>
              <a:rPr lang="en-US" sz="2400" dirty="0">
                <a:latin typeface="Bookman Old Style"/>
                <a:cs typeface="Calibri"/>
              </a:rPr>
              <a:t>Not getting credit for their talent.</a:t>
            </a:r>
          </a:p>
          <a:p>
            <a:pPr marL="0" indent="0">
              <a:buNone/>
            </a:pPr>
            <a:r>
              <a:rPr lang="en-US" sz="2400" dirty="0">
                <a:latin typeface="Bookman Old Style"/>
                <a:cs typeface="Calibri"/>
              </a:rPr>
              <a:t>Which results in depletion of our Indian culture.</a:t>
            </a:r>
          </a:p>
        </p:txBody>
      </p:sp>
      <p:sp>
        <p:nvSpPr>
          <p:cNvPr id="5" name="Slide Number Placeholder 4">
            <a:extLst>
              <a:ext uri="{FF2B5EF4-FFF2-40B4-BE49-F238E27FC236}">
                <a16:creationId xmlns:a16="http://schemas.microsoft.com/office/drawing/2014/main" id="{6A5D0BB7-FCE2-3576-E271-312DD8431BE7}"/>
              </a:ext>
            </a:extLst>
          </p:cNvPr>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3036691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12191990" cy="235867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2D5F49-4476-A47C-ED77-316808230659}"/>
              </a:ext>
            </a:extLst>
          </p:cNvPr>
          <p:cNvSpPr>
            <a:spLocks noGrp="1"/>
          </p:cNvSpPr>
          <p:nvPr>
            <p:ph type="title"/>
          </p:nvPr>
        </p:nvSpPr>
        <p:spPr>
          <a:xfrm>
            <a:off x="1156851" y="637762"/>
            <a:ext cx="9888496" cy="1520377"/>
          </a:xfrm>
        </p:spPr>
        <p:txBody>
          <a:bodyPr anchor="ctr">
            <a:normAutofit/>
          </a:bodyPr>
          <a:lstStyle/>
          <a:p>
            <a:r>
              <a:rPr lang="en-US" b="1" dirty="0">
                <a:solidFill>
                  <a:schemeClr val="bg1"/>
                </a:solidFill>
                <a:latin typeface="Bookman Old Style"/>
                <a:cs typeface="Calibri Light"/>
              </a:rPr>
              <a:t>                Objectives</a:t>
            </a:r>
            <a:endParaRPr lang="en-US" b="1" dirty="0">
              <a:solidFill>
                <a:schemeClr val="bg1"/>
              </a:solidFill>
              <a:latin typeface="Bookman Old Style"/>
            </a:endParaRPr>
          </a:p>
        </p:txBody>
      </p:sp>
      <p:sp>
        <p:nvSpPr>
          <p:cNvPr id="19"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58676"/>
            <a:ext cx="12191990" cy="45454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893697"/>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D547BF8-5757-80DE-314E-B2BC451D7129}"/>
              </a:ext>
            </a:extLst>
          </p:cNvPr>
          <p:cNvSpPr>
            <a:spLocks noGrp="1"/>
          </p:cNvSpPr>
          <p:nvPr>
            <p:ph idx="1"/>
          </p:nvPr>
        </p:nvSpPr>
        <p:spPr>
          <a:xfrm>
            <a:off x="1155559" y="3100283"/>
            <a:ext cx="9889788" cy="3076679"/>
          </a:xfrm>
        </p:spPr>
        <p:txBody>
          <a:bodyPr vert="horz" lIns="91440" tIns="45720" rIns="91440" bIns="45720" rtlCol="0" anchor="t">
            <a:normAutofit/>
          </a:bodyPr>
          <a:lstStyle/>
          <a:p>
            <a:r>
              <a:rPr lang="en-US" sz="2400" dirty="0">
                <a:latin typeface="Bookman Old Style"/>
                <a:cs typeface="Calibri"/>
              </a:rPr>
              <a:t>Encouraging the growth of Indian art &amp; culture on Digital platform.</a:t>
            </a:r>
          </a:p>
          <a:p>
            <a:r>
              <a:rPr lang="en-US" sz="2400" dirty="0">
                <a:latin typeface="Bookman Old Style"/>
                <a:cs typeface="Calibri"/>
              </a:rPr>
              <a:t>Provides user-friendly environment.</a:t>
            </a:r>
          </a:p>
          <a:p>
            <a:r>
              <a:rPr lang="en-US" sz="2400" dirty="0">
                <a:latin typeface="Bookman Old Style"/>
                <a:cs typeface="Calibri"/>
              </a:rPr>
              <a:t>Feasibility of making payment online itself to support </a:t>
            </a:r>
            <a:r>
              <a:rPr lang="en-US" sz="2400" b="1" dirty="0">
                <a:latin typeface="Bookman Old Style"/>
                <a:cs typeface="Calibri"/>
              </a:rPr>
              <a:t>Digital India</a:t>
            </a:r>
            <a:r>
              <a:rPr lang="en-US" sz="2400" dirty="0">
                <a:latin typeface="Bookman Old Style"/>
                <a:cs typeface="Calibri"/>
              </a:rPr>
              <a:t> </a:t>
            </a:r>
            <a:r>
              <a:rPr lang="en-US" sz="2400" b="1" dirty="0">
                <a:latin typeface="Bookman Old Style"/>
                <a:cs typeface="Calibri"/>
              </a:rPr>
              <a:t>Movement</a:t>
            </a:r>
            <a:r>
              <a:rPr lang="en-US" sz="2400" dirty="0">
                <a:latin typeface="Bookman Old Style"/>
                <a:cs typeface="Calibri"/>
              </a:rPr>
              <a:t>. </a:t>
            </a:r>
          </a:p>
        </p:txBody>
      </p:sp>
      <p:sp>
        <p:nvSpPr>
          <p:cNvPr id="5" name="Slide Number Placeholder 4">
            <a:extLst>
              <a:ext uri="{FF2B5EF4-FFF2-40B4-BE49-F238E27FC236}">
                <a16:creationId xmlns:a16="http://schemas.microsoft.com/office/drawing/2014/main" id="{F536D0F6-970E-099E-7CE6-A83B8861AE39}"/>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12490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15A406-C58E-9091-E11F-0E5040E6AC13}"/>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cs typeface="Calibri Light"/>
              </a:rPr>
              <a:t>               </a:t>
            </a:r>
            <a:r>
              <a:rPr lang="en-US" dirty="0">
                <a:solidFill>
                  <a:schemeClr val="bg1"/>
                </a:solidFill>
                <a:cs typeface="Calibri Light"/>
              </a:rPr>
              <a:t> </a:t>
            </a:r>
            <a:r>
              <a:rPr lang="en-US" b="1" dirty="0">
                <a:solidFill>
                  <a:schemeClr val="bg1"/>
                </a:solidFill>
                <a:latin typeface="Bookman Old Style"/>
                <a:cs typeface="Calibri Light"/>
              </a:rPr>
              <a:t>Methodology Proposed</a:t>
            </a:r>
            <a:endParaRPr lang="en-US" b="1" dirty="0">
              <a:solidFill>
                <a:schemeClr val="bg1"/>
              </a:solidFill>
              <a:latin typeface="Bookman Old Style"/>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6A5A1BE4-2092-FD33-DC3B-2AF9BAAE01DC}"/>
              </a:ext>
            </a:extLst>
          </p:cNvPr>
          <p:cNvGraphicFramePr>
            <a:graphicFrameLocks noGrp="1"/>
          </p:cNvGraphicFramePr>
          <p:nvPr>
            <p:ph idx="1"/>
            <p:extLst>
              <p:ext uri="{D42A27DB-BD31-4B8C-83A1-F6EECF244321}">
                <p14:modId xmlns:p14="http://schemas.microsoft.com/office/powerpoint/2010/main" val="2394337281"/>
              </p:ext>
            </p:extLst>
          </p:nvPr>
        </p:nvGraphicFramePr>
        <p:xfrm>
          <a:off x="511479" y="1826712"/>
          <a:ext cx="11154964" cy="770893"/>
        </p:xfrm>
        <a:graphic>
          <a:graphicData uri="http://schemas.openxmlformats.org/drawingml/2006/table">
            <a:tbl>
              <a:tblPr firstRow="1" bandRow="1">
                <a:tableStyleId>{5C22544A-7EE6-4342-B048-85BDC9FD1C3A}</a:tableStyleId>
              </a:tblPr>
              <a:tblGrid>
                <a:gridCol w="5577482">
                  <a:extLst>
                    <a:ext uri="{9D8B030D-6E8A-4147-A177-3AD203B41FA5}">
                      <a16:colId xmlns:a16="http://schemas.microsoft.com/office/drawing/2014/main" val="4167028650"/>
                    </a:ext>
                  </a:extLst>
                </a:gridCol>
                <a:gridCol w="5577482">
                  <a:extLst>
                    <a:ext uri="{9D8B030D-6E8A-4147-A177-3AD203B41FA5}">
                      <a16:colId xmlns:a16="http://schemas.microsoft.com/office/drawing/2014/main" val="3466285237"/>
                    </a:ext>
                  </a:extLst>
                </a:gridCol>
              </a:tblGrid>
              <a:tr h="770893">
                <a:tc>
                  <a:txBody>
                    <a:bodyPr/>
                    <a:lstStyle/>
                    <a:p>
                      <a:endParaRPr lang="en-US" sz="2000" dirty="0"/>
                    </a:p>
                    <a:p>
                      <a:pPr lvl="0">
                        <a:buNone/>
                      </a:pPr>
                      <a:r>
                        <a:rPr lang="en-US" sz="2000" dirty="0"/>
                        <a:t>                     Project Work Phase 1</a:t>
                      </a:r>
                    </a:p>
                  </a:txBody>
                  <a:tcPr/>
                </a:tc>
                <a:tc>
                  <a:txBody>
                    <a:bodyPr/>
                    <a:lstStyle/>
                    <a:p>
                      <a:r>
                        <a:rPr lang="en-US" sz="2000" dirty="0"/>
                        <a:t>                  </a:t>
                      </a:r>
                      <a:endParaRPr lang="en-US" dirty="0"/>
                    </a:p>
                    <a:p>
                      <a:pPr lvl="0">
                        <a:buNone/>
                      </a:pPr>
                      <a:r>
                        <a:rPr lang="en-US" sz="2000" dirty="0"/>
                        <a:t>                      Project Work Phase 2</a:t>
                      </a:r>
                    </a:p>
                  </a:txBody>
                  <a:tcPr/>
                </a:tc>
                <a:extLst>
                  <a:ext uri="{0D108BD9-81ED-4DB2-BD59-A6C34878D82A}">
                    <a16:rowId xmlns:a16="http://schemas.microsoft.com/office/drawing/2014/main" val="219466111"/>
                  </a:ext>
                </a:extLst>
              </a:tr>
            </a:tbl>
          </a:graphicData>
        </a:graphic>
      </p:graphicFrame>
      <p:graphicFrame>
        <p:nvGraphicFramePr>
          <p:cNvPr id="5" name="Table 5">
            <a:extLst>
              <a:ext uri="{FF2B5EF4-FFF2-40B4-BE49-F238E27FC236}">
                <a16:creationId xmlns:a16="http://schemas.microsoft.com/office/drawing/2014/main" id="{21A563C3-C331-ED5F-7D07-A4F3D1B56A34}"/>
              </a:ext>
            </a:extLst>
          </p:cNvPr>
          <p:cNvGraphicFramePr>
            <a:graphicFrameLocks noGrp="1"/>
          </p:cNvGraphicFramePr>
          <p:nvPr>
            <p:extLst>
              <p:ext uri="{D42A27DB-BD31-4B8C-83A1-F6EECF244321}">
                <p14:modId xmlns:p14="http://schemas.microsoft.com/office/powerpoint/2010/main" val="3316679993"/>
              </p:ext>
            </p:extLst>
          </p:nvPr>
        </p:nvGraphicFramePr>
        <p:xfrm>
          <a:off x="542794" y="2599150"/>
          <a:ext cx="5506814" cy="3353190"/>
        </p:xfrm>
        <a:graphic>
          <a:graphicData uri="http://schemas.openxmlformats.org/drawingml/2006/table">
            <a:tbl>
              <a:tblPr firstRow="1" bandRow="1">
                <a:tableStyleId>{5C22544A-7EE6-4342-B048-85BDC9FD1C3A}</a:tableStyleId>
              </a:tblPr>
              <a:tblGrid>
                <a:gridCol w="5506814">
                  <a:extLst>
                    <a:ext uri="{9D8B030D-6E8A-4147-A177-3AD203B41FA5}">
                      <a16:colId xmlns:a16="http://schemas.microsoft.com/office/drawing/2014/main" val="2315279671"/>
                    </a:ext>
                  </a:extLst>
                </a:gridCol>
              </a:tblGrid>
              <a:tr h="1635703">
                <a:tc>
                  <a:txBody>
                    <a:bodyPr/>
                    <a:lstStyle/>
                    <a:p>
                      <a:endParaRPr lang="en-US" dirty="0"/>
                    </a:p>
                    <a:p>
                      <a:pPr lvl="0">
                        <a:buNone/>
                      </a:pPr>
                      <a:r>
                        <a:rPr lang="en-US" dirty="0"/>
                        <a:t>Zeroth Review : We did problem identification &amp; requirement analysis which was described in project abstract.</a:t>
                      </a:r>
                    </a:p>
                  </a:txBody>
                  <a:tcPr/>
                </a:tc>
                <a:extLst>
                  <a:ext uri="{0D108BD9-81ED-4DB2-BD59-A6C34878D82A}">
                    <a16:rowId xmlns:a16="http://schemas.microsoft.com/office/drawing/2014/main" val="1240644793"/>
                  </a:ext>
                </a:extLst>
              </a:tr>
              <a:tr h="1717487">
                <a:tc>
                  <a:txBody>
                    <a:bodyPr/>
                    <a:lstStyle/>
                    <a:p>
                      <a:endParaRPr lang="en-US" b="1" dirty="0"/>
                    </a:p>
                    <a:p>
                      <a:pPr lvl="0">
                        <a:buNone/>
                      </a:pPr>
                      <a:r>
                        <a:rPr lang="en-US" b="1" dirty="0"/>
                        <a:t>First Review : We did detail study &amp; planning  based on problem scope and statement, we prepared a mockup design of our website.</a:t>
                      </a:r>
                    </a:p>
                  </a:txBody>
                  <a:tcPr/>
                </a:tc>
                <a:extLst>
                  <a:ext uri="{0D108BD9-81ED-4DB2-BD59-A6C34878D82A}">
                    <a16:rowId xmlns:a16="http://schemas.microsoft.com/office/drawing/2014/main" val="2142566495"/>
                  </a:ext>
                </a:extLst>
              </a:tr>
            </a:tbl>
          </a:graphicData>
        </a:graphic>
      </p:graphicFrame>
      <p:graphicFrame>
        <p:nvGraphicFramePr>
          <p:cNvPr id="6" name="Table 6">
            <a:extLst>
              <a:ext uri="{FF2B5EF4-FFF2-40B4-BE49-F238E27FC236}">
                <a16:creationId xmlns:a16="http://schemas.microsoft.com/office/drawing/2014/main" id="{675839D0-92D3-53C9-D700-008939EA890B}"/>
              </a:ext>
            </a:extLst>
          </p:cNvPr>
          <p:cNvGraphicFramePr>
            <a:graphicFrameLocks noGrp="1"/>
          </p:cNvGraphicFramePr>
          <p:nvPr>
            <p:extLst>
              <p:ext uri="{D42A27DB-BD31-4B8C-83A1-F6EECF244321}">
                <p14:modId xmlns:p14="http://schemas.microsoft.com/office/powerpoint/2010/main" val="231558270"/>
              </p:ext>
            </p:extLst>
          </p:nvPr>
        </p:nvGraphicFramePr>
        <p:xfrm>
          <a:off x="6116876" y="2609589"/>
          <a:ext cx="5545955" cy="1617932"/>
        </p:xfrm>
        <a:graphic>
          <a:graphicData uri="http://schemas.openxmlformats.org/drawingml/2006/table">
            <a:tbl>
              <a:tblPr firstRow="1" bandRow="1">
                <a:tableStyleId>{5C22544A-7EE6-4342-B048-85BDC9FD1C3A}</a:tableStyleId>
              </a:tblPr>
              <a:tblGrid>
                <a:gridCol w="5545955">
                  <a:extLst>
                    <a:ext uri="{9D8B030D-6E8A-4147-A177-3AD203B41FA5}">
                      <a16:colId xmlns:a16="http://schemas.microsoft.com/office/drawing/2014/main" val="945157449"/>
                    </a:ext>
                  </a:extLst>
                </a:gridCol>
              </a:tblGrid>
              <a:tr h="1617932">
                <a:tc>
                  <a:txBody>
                    <a:bodyPr/>
                    <a:lstStyle/>
                    <a:p>
                      <a:r>
                        <a:rPr lang="en-US" dirty="0"/>
                        <a:t>We have started with the implementation of front-end and decided the technologies being used to integrate the whole front-end and back-end as single unit by following the </a:t>
                      </a:r>
                      <a:r>
                        <a:rPr lang="en-US" b="1" dirty="0"/>
                        <a:t>SDLC (Software Development Life Cycle)</a:t>
                      </a:r>
                      <a:r>
                        <a:rPr lang="en-US" dirty="0"/>
                        <a:t> process.</a:t>
                      </a:r>
                    </a:p>
                  </a:txBody>
                  <a:tcPr/>
                </a:tc>
                <a:extLst>
                  <a:ext uri="{0D108BD9-81ED-4DB2-BD59-A6C34878D82A}">
                    <a16:rowId xmlns:a16="http://schemas.microsoft.com/office/drawing/2014/main" val="1785304641"/>
                  </a:ext>
                </a:extLst>
              </a:tr>
            </a:tbl>
          </a:graphicData>
        </a:graphic>
      </p:graphicFrame>
      <p:sp>
        <p:nvSpPr>
          <p:cNvPr id="7" name="Slide Number Placeholder 6">
            <a:extLst>
              <a:ext uri="{FF2B5EF4-FFF2-40B4-BE49-F238E27FC236}">
                <a16:creationId xmlns:a16="http://schemas.microsoft.com/office/drawing/2014/main" id="{FD560941-8A18-C819-A342-1457E5B16373}"/>
              </a:ext>
            </a:extLst>
          </p:cNvPr>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150825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6C5C81-99C9-1BB2-1F0D-DD7251CAFAC7}"/>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b="1" kern="1200" dirty="0">
                <a:solidFill>
                  <a:schemeClr val="bg1"/>
                </a:solidFill>
                <a:latin typeface="Bookman Old Style"/>
              </a:rPr>
              <a:t>Block diagram of artQuarium</a:t>
            </a:r>
          </a:p>
        </p:txBody>
      </p:sp>
      <p:cxnSp>
        <p:nvCxnSpPr>
          <p:cNvPr id="39" name="Straight Connector 38">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A picture containing diagram&#10;&#10;Description automatically generated">
            <a:extLst>
              <a:ext uri="{FF2B5EF4-FFF2-40B4-BE49-F238E27FC236}">
                <a16:creationId xmlns:a16="http://schemas.microsoft.com/office/drawing/2014/main" id="{F8B328F8-2729-6D27-D1C1-1FABC86F237C}"/>
              </a:ext>
            </a:extLst>
          </p:cNvPr>
          <p:cNvPicPr>
            <a:picLocks noChangeAspect="1"/>
          </p:cNvPicPr>
          <p:nvPr/>
        </p:nvPicPr>
        <p:blipFill rotWithShape="1">
          <a:blip r:embed="rId2"/>
          <a:srcRect l="271" t="20459" b="3442"/>
          <a:stretch/>
        </p:blipFill>
        <p:spPr>
          <a:xfrm>
            <a:off x="2355515" y="2333595"/>
            <a:ext cx="7845536" cy="4249493"/>
          </a:xfrm>
          <a:prstGeom prst="rect">
            <a:avLst/>
          </a:prstGeom>
        </p:spPr>
      </p:pic>
      <p:sp>
        <p:nvSpPr>
          <p:cNvPr id="3" name="Slide Number Placeholder 2">
            <a:extLst>
              <a:ext uri="{FF2B5EF4-FFF2-40B4-BE49-F238E27FC236}">
                <a16:creationId xmlns:a16="http://schemas.microsoft.com/office/drawing/2014/main" id="{B8AB39B2-5DC3-7BEC-15DF-645B0F657D17}"/>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330EA680-D336-4FF7-8B7A-9848BB0A1C32}" type="slidenum">
              <a:rPr lang="en-US">
                <a:solidFill>
                  <a:srgbClr val="898989"/>
                </a:solidFill>
              </a:rPr>
              <a:pPr>
                <a:spcAft>
                  <a:spcPts val="600"/>
                </a:spcAft>
              </a:pPr>
              <a:t>8</a:t>
            </a:fld>
            <a:endParaRPr lang="en-US">
              <a:solidFill>
                <a:srgbClr val="898989"/>
              </a:solidFill>
            </a:endParaRPr>
          </a:p>
        </p:txBody>
      </p:sp>
    </p:spTree>
    <p:extLst>
      <p:ext uri="{BB962C8B-B14F-4D97-AF65-F5344CB8AC3E}">
        <p14:creationId xmlns:p14="http://schemas.microsoft.com/office/powerpoint/2010/main" val="2378281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E807A0-FC1F-1D42-BD61-652F3EDF8122}"/>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b="1" dirty="0">
                <a:solidFill>
                  <a:srgbClr val="FFFFFF"/>
                </a:solidFill>
                <a:latin typeface="Bookman Old Style"/>
              </a:rPr>
              <a:t>Design</a:t>
            </a:r>
          </a:p>
        </p:txBody>
      </p:sp>
      <p:cxnSp>
        <p:nvCxnSpPr>
          <p:cNvPr id="20" name="Straight Connector 1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5" descr="Map&#10;&#10;Description automatically generated">
            <a:extLst>
              <a:ext uri="{FF2B5EF4-FFF2-40B4-BE49-F238E27FC236}">
                <a16:creationId xmlns:a16="http://schemas.microsoft.com/office/drawing/2014/main" id="{9D766144-A3F9-E7CC-8357-A2D053F44907}"/>
              </a:ext>
            </a:extLst>
          </p:cNvPr>
          <p:cNvPicPr>
            <a:picLocks noGrp="1" noChangeAspect="1"/>
          </p:cNvPicPr>
          <p:nvPr>
            <p:ph idx="1"/>
          </p:nvPr>
        </p:nvPicPr>
        <p:blipFill>
          <a:blip r:embed="rId2"/>
          <a:stretch>
            <a:fillRect/>
          </a:stretch>
        </p:blipFill>
        <p:spPr>
          <a:xfrm>
            <a:off x="7295402" y="2385065"/>
            <a:ext cx="3427973" cy="3997637"/>
          </a:xfrm>
          <a:prstGeom prst="rect">
            <a:avLst/>
          </a:prstGeom>
        </p:spPr>
      </p:pic>
      <p:cxnSp>
        <p:nvCxnSpPr>
          <p:cNvPr id="22" name="Straight Connector 2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4" descr="Graphical user interface, website&#10;&#10;Description automatically generated">
            <a:extLst>
              <a:ext uri="{FF2B5EF4-FFF2-40B4-BE49-F238E27FC236}">
                <a16:creationId xmlns:a16="http://schemas.microsoft.com/office/drawing/2014/main" id="{154D2260-4160-CA40-C899-795F4B1EA55C}"/>
              </a:ext>
            </a:extLst>
          </p:cNvPr>
          <p:cNvPicPr>
            <a:picLocks noChangeAspect="1"/>
          </p:cNvPicPr>
          <p:nvPr/>
        </p:nvPicPr>
        <p:blipFill rotWithShape="1">
          <a:blip r:embed="rId3"/>
          <a:srcRect r="4587" b="-1"/>
          <a:stretch/>
        </p:blipFill>
        <p:spPr>
          <a:xfrm>
            <a:off x="317758" y="2751454"/>
            <a:ext cx="5455917" cy="3348366"/>
          </a:xfrm>
          <a:prstGeom prst="rect">
            <a:avLst/>
          </a:prstGeom>
        </p:spPr>
      </p:pic>
      <p:sp>
        <p:nvSpPr>
          <p:cNvPr id="6" name="Slide Number Placeholder 5">
            <a:extLst>
              <a:ext uri="{FF2B5EF4-FFF2-40B4-BE49-F238E27FC236}">
                <a16:creationId xmlns:a16="http://schemas.microsoft.com/office/drawing/2014/main" id="{8095A77B-4512-6460-BC6D-2283CCB56896}"/>
              </a:ext>
            </a:extLst>
          </p:cNvPr>
          <p:cNvSpPr>
            <a:spLocks noGrp="1"/>
          </p:cNvSpPr>
          <p:nvPr>
            <p:ph type="sldNum" sz="quarter" idx="12"/>
          </p:nvPr>
        </p:nvSpPr>
        <p:spPr/>
        <p:txBody>
          <a:bodyPr/>
          <a:lstStyle/>
          <a:p>
            <a:fld id="{330EA680-D336-4FF7-8B7A-9848BB0A1C32}" type="slidenum">
              <a:rPr lang="en-US" smtClean="0"/>
              <a:t>9</a:t>
            </a:fld>
            <a:endParaRPr lang="en-US"/>
          </a:p>
        </p:txBody>
      </p:sp>
    </p:spTree>
    <p:extLst>
      <p:ext uri="{BB962C8B-B14F-4D97-AF65-F5344CB8AC3E}">
        <p14:creationId xmlns:p14="http://schemas.microsoft.com/office/powerpoint/2010/main" val="18125569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Contents</vt:lpstr>
      <vt:lpstr>Introduction</vt:lpstr>
      <vt:lpstr>        Comparison with similar work</vt:lpstr>
      <vt:lpstr>             Problem Statement</vt:lpstr>
      <vt:lpstr>                Objectives</vt:lpstr>
      <vt:lpstr>                Methodology Proposed</vt:lpstr>
      <vt:lpstr>Block diagram of artQuarium</vt:lpstr>
      <vt:lpstr>Design</vt:lpstr>
      <vt:lpstr>Technologies/Tool used</vt:lpstr>
      <vt:lpstr>Implementation of modules with codes</vt:lpstr>
      <vt:lpstr>India map with art &amp; culture of each states.</vt:lpstr>
      <vt:lpstr>              Snapshots</vt:lpstr>
      <vt:lpstr>Snapshots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1032</cp:revision>
  <dcterms:created xsi:type="dcterms:W3CDTF">2022-04-26T14:38:17Z</dcterms:created>
  <dcterms:modified xsi:type="dcterms:W3CDTF">2022-04-29T16:39:06Z</dcterms:modified>
</cp:coreProperties>
</file>